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97" r:id="rId3"/>
    <p:sldId id="299" r:id="rId4"/>
    <p:sldId id="273" r:id="rId5"/>
    <p:sldId id="267" r:id="rId6"/>
    <p:sldId id="262" r:id="rId7"/>
    <p:sldId id="289" r:id="rId8"/>
    <p:sldId id="286" r:id="rId9"/>
    <p:sldId id="287" r:id="rId10"/>
    <p:sldId id="288" r:id="rId11"/>
    <p:sldId id="265" r:id="rId12"/>
    <p:sldId id="263" r:id="rId13"/>
    <p:sldId id="260" r:id="rId14"/>
    <p:sldId id="295" r:id="rId15"/>
    <p:sldId id="290" r:id="rId16"/>
    <p:sldId id="291" r:id="rId17"/>
    <p:sldId id="292" r:id="rId18"/>
    <p:sldId id="293" r:id="rId19"/>
    <p:sldId id="294" r:id="rId20"/>
    <p:sldId id="296" r:id="rId21"/>
    <p:sldId id="298" r:id="rId22"/>
    <p:sldId id="284" r:id="rId2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24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943"/>
    <a:srgbClr val="76706E"/>
    <a:srgbClr val="7C9FC3"/>
    <a:srgbClr val="336596"/>
    <a:srgbClr val="D66726"/>
    <a:srgbClr val="B6B7B6"/>
    <a:srgbClr val="D15E26"/>
    <a:srgbClr val="B3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88" autoAdjust="0"/>
    <p:restoredTop sz="95701"/>
  </p:normalViewPr>
  <p:slideViewPr>
    <p:cSldViewPr>
      <p:cViewPr varScale="1">
        <p:scale>
          <a:sx n="125" d="100"/>
          <a:sy n="125" d="100"/>
        </p:scale>
        <p:origin x="-112" y="-160"/>
      </p:cViewPr>
      <p:guideLst>
        <p:guide orient="horz" pos="324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Gotham Book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Gotham Book" charset="0"/>
              </a:defRPr>
            </a:lvl1pPr>
          </a:lstStyle>
          <a:p>
            <a:fld id="{F420B6C8-60B2-E141-AAF0-1E9068B34033}" type="datetimeFigureOut">
              <a:rPr lang="en-US" smtClean="0"/>
              <a:pPr/>
              <a:t>9/15/16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Gotham Book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Gotham Book" charset="0"/>
              </a:defRPr>
            </a:lvl1pPr>
          </a:lstStyle>
          <a:p>
            <a:fld id="{D83B473E-A2EB-ED4E-971C-7E314FE072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381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Gotham Book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Gotham Book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Gotham Book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Gotham Book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Gotham Book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B473E-A2EB-ED4E-971C-7E314FE072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81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B473E-A2EB-ED4E-971C-7E314FE0724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06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B473E-A2EB-ED4E-971C-7E314FE0724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06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B473E-A2EB-ED4E-971C-7E314FE0724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86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971" y="1592414"/>
            <a:ext cx="7626756" cy="1100517"/>
          </a:xfr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8862" y="2922443"/>
            <a:ext cx="6380290" cy="12935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5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2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3B143-AAF0-9646-83F2-5C9149572215}" type="datetime1">
              <a:rPr lang="en-US" smtClean="0"/>
              <a:t>9/15/16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53EAB-19D4-B734-27DD-D774E731E17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Vertical Title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t>Click to edit Master text style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43560-CBF4-9D4F-93C0-81E2A42D6015}" type="datetime1">
              <a:rPr lang="en-US" smtClean="0"/>
              <a:t>9/15/16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9A772-847A-189A-8862-A0074031588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740"/>
            <a:ext cx="2057400" cy="4371975"/>
          </a:xfrm>
        </p:spPr>
        <p:txBody>
          <a:bodyPr vert="eaVert" anchor="t"/>
          <a:lstStyle/>
          <a:p>
            <a:r>
              <a:t>Click to edit Master title style</a:t>
            </a:r>
          </a:p>
        </p:txBody>
      </p:sp>
      <p:sp>
        <p:nvSpPr>
          <p:cNvPr id="3" name="Vertical Title 2"/>
          <p:cNvSpPr>
            <a:spLocks noGrp="1"/>
          </p:cNvSpPr>
          <p:nvPr>
            <p:ph type="body" orient="vert" idx="1"/>
          </p:nvPr>
        </p:nvSpPr>
        <p:spPr>
          <a:xfrm>
            <a:off x="457200" y="205740"/>
            <a:ext cx="6016752" cy="4371975"/>
          </a:xfrm>
        </p:spPr>
        <p:txBody>
          <a:bodyPr vert="eaVert" anchor="t"/>
          <a:lstStyle/>
          <a:p>
            <a:pPr lvl="0"/>
            <a:r>
              <a:t>Click to edit Master text style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16-1D31-E748-903F-157935DF6CC6}" type="datetime1">
              <a:rPr lang="en-US" smtClean="0"/>
              <a:t>9/15/16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A61B1-54B5-0873-EC75-220275D6694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Click to edit Master text style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D8BE2-4E49-5F4E-9341-6ADAEACF146F}" type="datetime1">
              <a:rPr lang="en-US" smtClean="0"/>
              <a:t>9/15/16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B8D9C-3A11-060A-324D-2A55728C8E8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274" y="3297115"/>
            <a:ext cx="7775867" cy="1061783"/>
          </a:xfrm>
        </p:spPr>
        <p:txBody>
          <a:bodyPr anchor="t"/>
          <a:lstStyle>
            <a:lvl1pPr algn="l">
              <a:buNone/>
              <a:defRPr sz="4000" b="1" cap="all"/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274" y="2160270"/>
            <a:ext cx="7775867" cy="1131570"/>
          </a:xfrm>
        </p:spPr>
        <p:txBody>
          <a:bodyPr anchor="t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1370914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6pPr>
            <a:lvl7pPr marL="2745946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7pPr>
            <a:lvl8pPr marL="3197202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t>Click to edit Master text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BD03D-5B8E-BD4B-842F-E008F9473446}" type="datetime1">
              <a:rPr lang="en-US" smtClean="0"/>
              <a:t>9/15/16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93AD-C779-B6E9-CAAE-C487168D6AD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3005"/>
            <a:ext cx="4032504" cy="3394710"/>
          </a:xfrm>
        </p:spPr>
        <p:txBody>
          <a:bodyPr/>
          <a:lstStyle/>
          <a:p>
            <a:pPr lvl="0"/>
            <a:r>
              <a:t>Click to edit Master text style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/>
          </p:nvPr>
        </p:nvSpPr>
        <p:spPr>
          <a:xfrm>
            <a:off x="4572000" y="1183005"/>
            <a:ext cx="4114800" cy="3394710"/>
          </a:xfrm>
        </p:spPr>
        <p:txBody>
          <a:bodyPr/>
          <a:lstStyle/>
          <a:p>
            <a:pPr lvl="0"/>
            <a:r>
              <a:t>Click to edit Master text style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3638-4F72-BD4B-9CC3-077E5F951DFA}" type="datetime1">
              <a:rPr lang="en-US" smtClean="0"/>
              <a:t>9/15/16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6AA3C-C11B-3315-E54A-BB64202E3C2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48245"/>
            <a:ext cx="4039819" cy="582758"/>
          </a:xfrm>
        </p:spPr>
        <p:txBody>
          <a:bodyPr anchor="b"/>
          <a:lstStyle>
            <a:lvl1pPr>
              <a:buNone/>
              <a:defRPr sz="2736" b="1"/>
            </a:lvl1pPr>
            <a:lvl2pPr marL="352">
              <a:buNone/>
              <a:defRPr sz="2160" b="1"/>
            </a:lvl2pPr>
            <a:lvl3pPr marL="176">
              <a:buNone/>
              <a:defRPr sz="1944" b="1"/>
            </a:lvl3pPr>
            <a:lvl4pPr marL="117">
              <a:buNone/>
              <a:defRPr sz="1800" b="1"/>
            </a:lvl4pPr>
            <a:lvl5pPr marL="88">
              <a:buNone/>
              <a:defRPr sz="1800" b="1"/>
            </a:lvl5pPr>
            <a:lvl6pPr marL="70">
              <a:buNone/>
              <a:defRPr sz="1800" b="1"/>
            </a:lvl6pPr>
            <a:lvl7pPr marL="58">
              <a:buNone/>
              <a:defRPr sz="1800" b="1"/>
            </a:lvl7pPr>
            <a:lvl8pPr marL="50">
              <a:buNone/>
              <a:defRPr sz="1800" b="1"/>
            </a:lvl8pPr>
            <a:lvl9pPr marL="44">
              <a:buNone/>
              <a:defRPr sz="1800" b="1"/>
            </a:lvl9pPr>
          </a:lstStyle>
          <a:p>
            <a:pPr lvl="0"/>
            <a:r>
              <a:t>Click to edit Master text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4644237" y="1048245"/>
            <a:ext cx="4042563" cy="582758"/>
          </a:xfrm>
        </p:spPr>
        <p:txBody>
          <a:bodyPr anchor="b"/>
          <a:lstStyle>
            <a:lvl1pPr>
              <a:buNone/>
              <a:defRPr sz="2736" b="1"/>
            </a:lvl1pPr>
            <a:lvl2pPr marL="352">
              <a:buNone/>
              <a:defRPr sz="2160" b="1"/>
            </a:lvl2pPr>
            <a:lvl3pPr marL="176">
              <a:buNone/>
              <a:defRPr sz="1944" b="1"/>
            </a:lvl3pPr>
            <a:lvl4pPr marL="117">
              <a:buNone/>
              <a:defRPr sz="1800" b="1"/>
            </a:lvl4pPr>
            <a:lvl5pPr marL="88">
              <a:buNone/>
              <a:defRPr sz="1800" b="1"/>
            </a:lvl5pPr>
            <a:lvl6pPr marL="70">
              <a:buNone/>
              <a:defRPr sz="1800" b="1"/>
            </a:lvl6pPr>
            <a:lvl7pPr marL="58">
              <a:buNone/>
              <a:defRPr sz="1800" b="1"/>
            </a:lvl7pPr>
            <a:lvl8pPr marL="50">
              <a:buNone/>
              <a:defRPr sz="1800" b="1"/>
            </a:lvl8pPr>
            <a:lvl9pPr marL="44">
              <a:buNone/>
              <a:defRPr sz="1800" b="1"/>
            </a:lvl9pPr>
          </a:lstStyle>
          <a:p>
            <a:pPr lvl="0"/>
            <a:r>
              <a:t>Click to edit Master text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3"/>
          </p:nvPr>
        </p:nvSpPr>
        <p:spPr>
          <a:xfrm>
            <a:off x="457200" y="1631003"/>
            <a:ext cx="4039819" cy="2963171"/>
          </a:xfrm>
        </p:spPr>
        <p:txBody>
          <a:bodyPr/>
          <a:lstStyle>
            <a:lvl1pPr>
              <a:defRPr sz="2736"/>
            </a:lvl1pPr>
            <a:lvl2pPr>
              <a:defRPr sz="2160"/>
            </a:lvl2pPr>
            <a:lvl3pPr>
              <a:defRPr sz="1944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t>Click to edit Master text style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"/>
          </p:nvPr>
        </p:nvSpPr>
        <p:spPr>
          <a:xfrm>
            <a:off x="4644237" y="1631003"/>
            <a:ext cx="4042563" cy="2963171"/>
          </a:xfrm>
        </p:spPr>
        <p:txBody>
          <a:bodyPr/>
          <a:lstStyle>
            <a:lvl1pPr>
              <a:defRPr sz="2736"/>
            </a:lvl1pPr>
            <a:lvl2pPr>
              <a:defRPr sz="2160"/>
            </a:lvl2pPr>
            <a:lvl3pPr>
              <a:defRPr sz="1944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t>Click to edit Master text style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A5E55-E74D-9A40-BD4A-66BD9D92DBEB}" type="datetime1">
              <a:rPr lang="en-US" smtClean="0"/>
              <a:t>9/15/16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87635-6754-53AA-AAE6-467969E2A58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10027-88CC-BD48-9D62-4EE1A90A9FDB}" type="datetime1">
              <a:rPr lang="en-US" smtClean="0"/>
              <a:t>9/15/16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599A-4C5A-017B-012A-0767624CA8A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EF213-D33D-9647-B24F-D5F055E4C8E4}" type="datetime1">
              <a:rPr lang="en-US" smtClean="0"/>
              <a:t>9/15/16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80286-A5C1-017B-35B7-AAB03389953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62"/>
            <a:ext cx="3008376" cy="870229"/>
          </a:xfrm>
        </p:spPr>
        <p:txBody>
          <a:bodyPr anchor="b"/>
          <a:lstStyle>
            <a:lvl1pPr algn="l">
              <a:defRPr sz="1944" b="1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389" y="204762"/>
            <a:ext cx="5112411" cy="4372953"/>
          </a:xfrm>
        </p:spPr>
        <p:txBody>
          <a:bodyPr/>
          <a:lstStyle>
            <a:lvl1pPr>
              <a:defRPr sz="3168"/>
            </a:lvl1pPr>
            <a:lvl2pPr>
              <a:defRPr sz="2736"/>
            </a:lvl2pPr>
            <a:lvl3pPr>
              <a:defRPr sz="2376"/>
            </a:lvl3pPr>
            <a:lvl4pPr>
              <a:defRPr sz="1944"/>
            </a:lvl4pPr>
            <a:lvl5pPr>
              <a:defRPr sz="1944"/>
            </a:lvl5pPr>
            <a:lvl6pPr>
              <a:defRPr sz="1944"/>
            </a:lvl6pPr>
            <a:lvl7pPr>
              <a:defRPr sz="1944"/>
            </a:lvl7pPr>
            <a:lvl8pPr>
              <a:defRPr sz="1944"/>
            </a:lvl8pPr>
            <a:lvl9pPr>
              <a:defRPr sz="1944"/>
            </a:lvl9pPr>
          </a:lstStyle>
          <a:p>
            <a:pPr lvl="0"/>
            <a:r>
              <a:t>Click to edit Master text style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457200" y="1074991"/>
            <a:ext cx="3007461" cy="3502724"/>
          </a:xfrm>
        </p:spPr>
        <p:txBody>
          <a:bodyPr/>
          <a:lstStyle>
            <a:lvl1pPr marL="0" indent="0">
              <a:buNone/>
              <a:defRPr sz="1368"/>
            </a:lvl1pPr>
            <a:lvl2pPr marL="457200" indent="0">
              <a:buNone/>
              <a:defRPr sz="1152"/>
            </a:lvl2pPr>
            <a:lvl3pPr marL="914400" indent="0">
              <a:buNone/>
              <a:defRPr sz="993"/>
            </a:lvl3pPr>
            <a:lvl4pPr marL="1370914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5946" indent="0">
              <a:buNone/>
              <a:defRPr sz="900"/>
            </a:lvl7pPr>
            <a:lvl8pPr marL="3197202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t>Click to edit Master text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A625C-A8B3-8449-95A0-2C9EE734557E}" type="datetime1">
              <a:rPr lang="en-US" smtClean="0"/>
              <a:t>9/15/16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564A8-BCA5-9586-3167-13C7AC3A351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24" y="3600450"/>
            <a:ext cx="5486400" cy="411480"/>
          </a:xfrm>
        </p:spPr>
        <p:txBody>
          <a:bodyPr anchor="b"/>
          <a:lstStyle>
            <a:lvl1pPr algn="l">
              <a:defRPr sz="1944" b="1"/>
            </a:lvl1pPr>
          </a:lstStyle>
          <a:p>
            <a:r>
              <a:t>Click to edit Master title style</a:t>
            </a:r>
          </a:p>
        </p:txBody>
      </p:sp>
      <p:sp>
        <p:nvSpPr>
          <p:cNvPr id="3" name="Vertical Title 2"/>
          <p:cNvSpPr>
            <a:spLocks noGrp="1"/>
          </p:cNvSpPr>
          <p:nvPr>
            <p:ph type="pic" idx="1"/>
          </p:nvPr>
        </p:nvSpPr>
        <p:spPr>
          <a:xfrm>
            <a:off x="1792224" y="457771"/>
            <a:ext cx="5486400" cy="3087643"/>
          </a:xfrm>
        </p:spPr>
        <p:txBody>
          <a:bodyPr/>
          <a:lstStyle/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1792224" y="4011930"/>
            <a:ext cx="5486400" cy="565785"/>
          </a:xfrm>
        </p:spPr>
        <p:txBody>
          <a:bodyPr/>
          <a:lstStyle>
            <a:lvl1pPr marL="0" indent="0">
              <a:buNone/>
              <a:defRPr sz="1368"/>
            </a:lvl1pPr>
            <a:lvl2pPr marL="457200" indent="0">
              <a:buNone/>
              <a:defRPr sz="1152"/>
            </a:lvl2pPr>
            <a:lvl3pPr marL="914400" indent="0">
              <a:buNone/>
              <a:defRPr sz="993"/>
            </a:lvl3pPr>
            <a:lvl4pPr marL="1370914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5946" indent="0">
              <a:buNone/>
              <a:defRPr sz="900"/>
            </a:lvl7pPr>
            <a:lvl8pPr marL="3197202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t>Click to edit Master text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C9506-25D7-2B48-83A2-F49FCA803C82}" type="datetime1">
              <a:rPr lang="en-US" smtClean="0"/>
              <a:t>9/15/16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53367-E607-B8C4-866E-CD42E97DAC8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57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98435"/>
            <a:ext cx="8229600" cy="3379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32020"/>
            <a:ext cx="2130552" cy="308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Gotham Book" charset="0"/>
              </a:defRPr>
            </a:lvl1pPr>
          </a:lstStyle>
          <a:p>
            <a:fld id="{FE4CFF14-4E14-0741-9028-AA44E8178CEF}" type="datetime1">
              <a:rPr lang="en-US" smtClean="0"/>
              <a:pPr/>
              <a:t>9/15/16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8104" y="4732020"/>
            <a:ext cx="2898648" cy="308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Gotham Book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7104" y="4732020"/>
            <a:ext cx="2139696" cy="308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Gotham Book" charset="0"/>
              </a:defRPr>
            </a:lvl1pPr>
          </a:lstStyle>
          <a:p>
            <a:fld id="{B298140F-E0CD-4C7C-B2BC-248C8D938E0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Gotham Book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Gotham Book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1"/>
          </a:solidFill>
          <a:latin typeface="Gotham Book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tx1"/>
          </a:solidFill>
          <a:latin typeface="Gotham Book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tx1"/>
          </a:solidFill>
          <a:latin typeface="Gotham Book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tx1"/>
          </a:solidFill>
          <a:latin typeface="Gotham Book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Relationship Id="rId3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6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tiff"/><Relationship Id="rId3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tiff"/><Relationship Id="rId3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Relationship Id="rId3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tiff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tiff"/><Relationship Id="rId3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Relationship Id="rId3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22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692042" y="2009731"/>
            <a:ext cx="3328492" cy="43004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defRPr lang="en-US"/>
            </a:pPr>
            <a:endParaRPr sz="1500" dirty="0">
              <a:solidFill>
                <a:srgbClr val="FFFFFF"/>
              </a:solidFill>
              <a:latin typeface="Gotham-Light" charset="0"/>
              <a:ea typeface="Gotham-Light" charset="0"/>
              <a:cs typeface="Gotham-Light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661308" y="1563998"/>
            <a:ext cx="4757623" cy="100775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defRPr lang="en-US"/>
            </a:pPr>
            <a:r>
              <a:rPr lang="en-US" sz="2800" strike="sngStrike" spc="-168" dirty="0" smtClean="0">
                <a:solidFill>
                  <a:srgbClr val="FFFFFF"/>
                </a:solidFill>
                <a:latin typeface="Gotham-Book" charset="77"/>
                <a:ea typeface="Gotham-Book" charset="77"/>
                <a:cs typeface="Gotham-Book" charset="77"/>
              </a:rPr>
              <a:t>Party like Thor in the cloud</a:t>
            </a:r>
          </a:p>
          <a:p>
            <a:pPr>
              <a:defRPr lang="en-US"/>
            </a:pPr>
            <a:r>
              <a:rPr lang="en-US" sz="2800" spc="-168" dirty="0" err="1" smtClean="0">
                <a:solidFill>
                  <a:srgbClr val="FFFFFF"/>
                </a:solidFill>
                <a:latin typeface="Gotham-Book" charset="77"/>
                <a:ea typeface="Gotham-Book" charset="77"/>
                <a:cs typeface="Gotham-Book" charset="77"/>
              </a:rPr>
              <a:t>Serverless</a:t>
            </a:r>
            <a:r>
              <a:rPr lang="en-US" sz="2800" spc="-168" dirty="0" smtClean="0">
                <a:solidFill>
                  <a:srgbClr val="FFFFFF"/>
                </a:solidFill>
                <a:latin typeface="Gotham-Book" charset="77"/>
                <a:ea typeface="Gotham-Book" charset="77"/>
                <a:cs typeface="Gotham-Book" charset="77"/>
              </a:rPr>
              <a:t> how to</a:t>
            </a:r>
            <a:endParaRPr sz="2800" dirty="0">
              <a:solidFill>
                <a:srgbClr val="FFFFFF"/>
              </a:solidFill>
              <a:latin typeface="Gotham-Book" charset="77"/>
              <a:ea typeface="Gotham-Book" charset="77"/>
              <a:cs typeface="Gotham-Book" charset="77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1411701"/>
            <a:ext cx="3024336" cy="8720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724" y="10179"/>
            <a:ext cx="7571956" cy="5146551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-1" y="0"/>
            <a:ext cx="3099744" cy="5143500"/>
            <a:chOff x="-1" y="0"/>
            <a:chExt cx="3099744" cy="5143500"/>
          </a:xfrm>
        </p:grpSpPr>
        <p:sp>
          <p:nvSpPr>
            <p:cNvPr id="15" name="Rectangle 14"/>
            <p:cNvSpPr/>
            <p:nvPr/>
          </p:nvSpPr>
          <p:spPr>
            <a:xfrm rot="10800000">
              <a:off x="-1" y="0"/>
              <a:ext cx="3058595" cy="5143500"/>
            </a:xfrm>
            <a:prstGeom prst="rect">
              <a:avLst/>
            </a:prstGeom>
            <a:solidFill>
              <a:srgbClr val="D66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 rot="10800000">
              <a:off x="3063167" y="0"/>
              <a:ext cx="36576" cy="5143500"/>
            </a:xfrm>
            <a:prstGeom prst="rect">
              <a:avLst/>
            </a:prstGeom>
            <a:solidFill>
              <a:srgbClr val="B6B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39552" y="1203598"/>
            <a:ext cx="2075667" cy="115403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2911"/>
              </a:lnSpc>
              <a:defRPr lang="en-US"/>
            </a:pPr>
            <a:r>
              <a:rPr lang="en-US" sz="2400" dirty="0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I just want to build an app</a:t>
            </a:r>
            <a:endParaRPr lang="en-US" sz="2400" dirty="0">
              <a:solidFill>
                <a:srgbClr val="FFFFFF"/>
              </a:solidFill>
              <a:latin typeface="Gotham-Bold" charset="77"/>
              <a:ea typeface="Gotham-Bold" charset="77"/>
              <a:cs typeface="Gotham-Bold" charset="77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1259632" y="3896462"/>
            <a:ext cx="489759" cy="489759"/>
          </a:xfrm>
          <a:prstGeom prst="ellipse">
            <a:avLst/>
          </a:prstGeom>
          <a:solidFill>
            <a:srgbClr val="7C9FC3"/>
          </a:solidFill>
          <a:ln>
            <a:solidFill>
              <a:srgbClr val="7C9F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8723" y="3954177"/>
            <a:ext cx="231575" cy="374327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546362" y="987574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9552" y="2211710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04304" y="4834890"/>
            <a:ext cx="2139696" cy="308610"/>
          </a:xfrm>
        </p:spPr>
        <p:txBody>
          <a:bodyPr/>
          <a:lstStyle/>
          <a:p>
            <a:fld id="{9BE53EAB-19D4-B734-27DD-D774E731E175}" type="slidenum">
              <a:rPr lang="uk-UA" sz="800" smtClean="0"/>
              <a:t>10</a:t>
            </a:fld>
            <a:endParaRPr lang="uk-UA" sz="8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7434072" y="4898928"/>
            <a:ext cx="1427227" cy="184666"/>
            <a:chOff x="7434072" y="4898928"/>
            <a:chExt cx="1427227" cy="184666"/>
          </a:xfrm>
        </p:grpSpPr>
        <p:sp>
          <p:nvSpPr>
            <p:cNvPr id="17" name="TextBox 16"/>
            <p:cNvSpPr txBox="1"/>
            <p:nvPr/>
          </p:nvSpPr>
          <p:spPr>
            <a:xfrm>
              <a:off x="7668344" y="4898928"/>
              <a:ext cx="11929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600" dirty="0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| ©2016 </a:t>
              </a:r>
              <a:r>
                <a:rPr lang="en-US" sz="600" dirty="0" err="1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mapp</a:t>
              </a:r>
              <a:r>
                <a:rPr lang="en-US" sz="600" dirty="0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 | </a:t>
              </a:r>
              <a:r>
                <a:rPr lang="en-US" sz="600" dirty="0" err="1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mapp.com</a:t>
              </a:r>
              <a:endParaRPr lang="en-US" sz="600" dirty="0">
                <a:solidFill>
                  <a:srgbClr val="7C9FC3"/>
                </a:solidFill>
                <a:latin typeface="Gotham Book" charset="0"/>
                <a:ea typeface="Gotham Book" charset="0"/>
                <a:cs typeface="Gotham Book" charset="0"/>
              </a:endParaRP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34072" y="4946904"/>
              <a:ext cx="332624" cy="959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3074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2656" y="-20538"/>
            <a:ext cx="7558139" cy="5148677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998464" y="0"/>
            <a:ext cx="3145536" cy="5143500"/>
            <a:chOff x="5998464" y="0"/>
            <a:chExt cx="3145536" cy="5143500"/>
          </a:xfrm>
        </p:grpSpPr>
        <p:sp>
          <p:nvSpPr>
            <p:cNvPr id="15" name="Rectangle 14"/>
            <p:cNvSpPr/>
            <p:nvPr/>
          </p:nvSpPr>
          <p:spPr>
            <a:xfrm>
              <a:off x="6039612" y="0"/>
              <a:ext cx="3104388" cy="5143500"/>
            </a:xfrm>
            <a:prstGeom prst="rect">
              <a:avLst/>
            </a:prstGeom>
            <a:solidFill>
              <a:srgbClr val="7670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998464" y="0"/>
              <a:ext cx="36576" cy="5143500"/>
            </a:xfrm>
            <a:prstGeom prst="rect">
              <a:avLst/>
            </a:prstGeom>
            <a:solidFill>
              <a:srgbClr val="B6B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3"/>
          <p:cNvSpPr txBox="1"/>
          <p:nvPr/>
        </p:nvSpPr>
        <p:spPr>
          <a:xfrm>
            <a:off x="6616698" y="915566"/>
            <a:ext cx="2191207" cy="158417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2911"/>
              </a:lnSpc>
              <a:defRPr lang="en-US"/>
            </a:pPr>
            <a:r>
              <a:rPr lang="en-US" sz="2800" dirty="0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Time to gopher what you know</a:t>
            </a:r>
            <a:endParaRPr lang="en-US" sz="2800" dirty="0">
              <a:solidFill>
                <a:srgbClr val="FFFFFF"/>
              </a:solidFill>
              <a:latin typeface="Gotham-Bold" charset="77"/>
              <a:ea typeface="Gotham-Bold" charset="77"/>
              <a:cs typeface="Gotham-Bold" charset="77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7394609" y="3896462"/>
            <a:ext cx="489759" cy="489759"/>
          </a:xfrm>
          <a:prstGeom prst="ellipse">
            <a:avLst/>
          </a:prstGeom>
          <a:solidFill>
            <a:srgbClr val="222943"/>
          </a:solidFill>
          <a:ln>
            <a:solidFill>
              <a:srgbClr val="2229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4328" y="4011911"/>
            <a:ext cx="249234" cy="228214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04304" y="4832148"/>
            <a:ext cx="2139696" cy="308610"/>
          </a:xfrm>
        </p:spPr>
        <p:txBody>
          <a:bodyPr/>
          <a:lstStyle/>
          <a:p>
            <a:fld id="{9BE53EAB-19D4-B734-27DD-D774E731E175}" type="slidenum">
              <a:rPr lang="uk-UA" sz="800" smtClean="0">
                <a:solidFill>
                  <a:srgbClr val="7C9FC3"/>
                </a:solidFill>
              </a:rPr>
              <a:t>11</a:t>
            </a:fld>
            <a:endParaRPr lang="uk-UA" sz="800" dirty="0">
              <a:solidFill>
                <a:srgbClr val="7C9FC3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6639190" y="699542"/>
            <a:ext cx="1965258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632380" y="2211710"/>
            <a:ext cx="1965258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7434072" y="4898928"/>
            <a:ext cx="1427227" cy="184666"/>
            <a:chOff x="7434072" y="4898928"/>
            <a:chExt cx="1427227" cy="184666"/>
          </a:xfrm>
        </p:grpSpPr>
        <p:sp>
          <p:nvSpPr>
            <p:cNvPr id="18" name="TextBox 17"/>
            <p:cNvSpPr txBox="1"/>
            <p:nvPr/>
          </p:nvSpPr>
          <p:spPr>
            <a:xfrm>
              <a:off x="7668344" y="4898928"/>
              <a:ext cx="11929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600" dirty="0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| ©2016 </a:t>
              </a:r>
              <a:r>
                <a:rPr lang="en-US" sz="600" dirty="0" err="1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mapp</a:t>
              </a:r>
              <a:r>
                <a:rPr lang="en-US" sz="600" dirty="0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 | </a:t>
              </a:r>
              <a:r>
                <a:rPr lang="en-US" sz="600" dirty="0" err="1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mapp.com</a:t>
              </a:r>
              <a:endParaRPr lang="en-US" sz="600" dirty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4072" y="4946904"/>
              <a:ext cx="320040" cy="9227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 rot="10800000">
            <a:off x="-1" y="0"/>
            <a:ext cx="3058595" cy="5143500"/>
          </a:xfrm>
          <a:prstGeom prst="rect">
            <a:avLst/>
          </a:prstGeom>
          <a:solidFill>
            <a:srgbClr val="222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10800000">
            <a:off x="3063167" y="0"/>
            <a:ext cx="36576" cy="5143500"/>
          </a:xfrm>
          <a:prstGeom prst="rect">
            <a:avLst/>
          </a:prstGeom>
          <a:solidFill>
            <a:srgbClr val="B6B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39552" y="913873"/>
            <a:ext cx="2304256" cy="262007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2911"/>
              </a:lnSpc>
              <a:defRPr lang="en-US"/>
            </a:pPr>
            <a:r>
              <a:rPr lang="en-US" sz="2400" dirty="0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What we know</a:t>
            </a:r>
            <a:endParaRPr lang="en-US" sz="2400" dirty="0">
              <a:solidFill>
                <a:srgbClr val="FFFFFF"/>
              </a:solidFill>
              <a:latin typeface="Gotham-Bold" charset="77"/>
              <a:ea typeface="Gotham-Bold" charset="77"/>
              <a:cs typeface="Gotham-Bold" charset="77"/>
            </a:endParaRPr>
          </a:p>
          <a:p>
            <a:pPr>
              <a:lnSpc>
                <a:spcPts val="2911"/>
              </a:lnSpc>
              <a:defRPr lang="en-US"/>
            </a:pPr>
            <a:endParaRPr lang="en-US" sz="2400" dirty="0">
              <a:solidFill>
                <a:srgbClr val="FFFFFF"/>
              </a:solidFill>
              <a:latin typeface="Gotham-Bold" charset="77"/>
              <a:ea typeface="Gotham-Bold" charset="77"/>
              <a:cs typeface="Gotham-Bold" charset="77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04304" y="4834890"/>
            <a:ext cx="2139696" cy="308610"/>
          </a:xfrm>
        </p:spPr>
        <p:txBody>
          <a:bodyPr/>
          <a:lstStyle/>
          <a:p>
            <a:fld id="{9BE53EAB-19D4-B734-27DD-D774E731E175}" type="slidenum">
              <a:rPr lang="uk-UA" sz="800" smtClean="0"/>
              <a:t>12</a:t>
            </a:fld>
            <a:endParaRPr lang="uk-UA" sz="800" dirty="0"/>
          </a:p>
        </p:txBody>
      </p:sp>
      <p:sp>
        <p:nvSpPr>
          <p:cNvPr id="15" name="TextBox 14"/>
          <p:cNvSpPr txBox="1"/>
          <p:nvPr/>
        </p:nvSpPr>
        <p:spPr>
          <a:xfrm>
            <a:off x="3647692" y="586761"/>
            <a:ext cx="4731006" cy="407202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What is it that we do very well, what are our strengths?</a:t>
            </a:r>
            <a:endParaRPr lang="en-US" sz="1352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Code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We write code</a:t>
            </a: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403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Design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We design applications</a:t>
            </a: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Resources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We work with databases, APIs, file systems and more</a:t>
            </a: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i="1" dirty="0">
              <a:solidFill>
                <a:srgbClr val="727271"/>
              </a:solidFill>
              <a:latin typeface="Gotham-Book" charset="77"/>
              <a:ea typeface="Gotham-Book" charset="77"/>
              <a:cs typeface="Gotham-Book" charset="77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546362" y="699542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39552" y="2211710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1331640" y="3830023"/>
            <a:ext cx="469919" cy="469919"/>
          </a:xfrm>
          <a:prstGeom prst="ellipse">
            <a:avLst/>
          </a:prstGeom>
          <a:solidFill>
            <a:srgbClr val="2560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2852" y="3923056"/>
            <a:ext cx="405696" cy="31954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7434072" y="4898928"/>
            <a:ext cx="1427227" cy="184666"/>
            <a:chOff x="7434072" y="4898928"/>
            <a:chExt cx="1427227" cy="184666"/>
          </a:xfrm>
        </p:grpSpPr>
        <p:sp>
          <p:nvSpPr>
            <p:cNvPr id="20" name="TextBox 19"/>
            <p:cNvSpPr txBox="1"/>
            <p:nvPr/>
          </p:nvSpPr>
          <p:spPr>
            <a:xfrm>
              <a:off x="7668344" y="4898928"/>
              <a:ext cx="11929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600" dirty="0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| ©2016 </a:t>
              </a:r>
              <a:r>
                <a:rPr lang="en-US" sz="600" dirty="0" err="1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mapp</a:t>
              </a:r>
              <a:r>
                <a:rPr lang="en-US" sz="600" dirty="0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 | </a:t>
              </a:r>
              <a:r>
                <a:rPr lang="en-US" sz="600" dirty="0" err="1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mapp.com</a:t>
              </a:r>
              <a:endParaRPr lang="en-US" sz="600" dirty="0">
                <a:solidFill>
                  <a:srgbClr val="7C9FC3"/>
                </a:solidFill>
                <a:latin typeface="Gotham Book" charset="0"/>
                <a:ea typeface="Gotham Book" charset="0"/>
                <a:cs typeface="Gotham Book" charset="0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34072" y="4946904"/>
              <a:ext cx="332624" cy="9590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 rot="10800000">
            <a:off x="6121917" y="0"/>
            <a:ext cx="3058595" cy="5143500"/>
          </a:xfrm>
          <a:prstGeom prst="rect">
            <a:avLst/>
          </a:prstGeom>
          <a:solidFill>
            <a:srgbClr val="336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6596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 rot="10800000">
            <a:off x="6119600" y="0"/>
            <a:ext cx="36576" cy="5143500"/>
          </a:xfrm>
          <a:prstGeom prst="rect">
            <a:avLst/>
          </a:prstGeom>
          <a:solidFill>
            <a:srgbClr val="B6B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632380" y="913659"/>
            <a:ext cx="2175527" cy="129805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2911"/>
              </a:lnSpc>
              <a:defRPr lang="en-US"/>
            </a:pPr>
            <a:r>
              <a:rPr lang="en-US" sz="2400" dirty="0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Our </a:t>
            </a:r>
            <a:r>
              <a:rPr lang="en-US" sz="2400" dirty="0" err="1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serverless</a:t>
            </a:r>
            <a:endParaRPr lang="en-US" sz="2400" dirty="0" smtClean="0">
              <a:solidFill>
                <a:srgbClr val="FFFFFF"/>
              </a:solidFill>
              <a:latin typeface="Gotham-Bold" charset="77"/>
              <a:ea typeface="Gotham-Bold" charset="77"/>
              <a:cs typeface="Gotham-Bold" charset="77"/>
            </a:endParaRPr>
          </a:p>
          <a:p>
            <a:pPr>
              <a:lnSpc>
                <a:spcPts val="2911"/>
              </a:lnSpc>
              <a:defRPr lang="en-US"/>
            </a:pPr>
            <a:r>
              <a:rPr lang="en-US" sz="2400" dirty="0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environment</a:t>
            </a:r>
            <a:endParaRPr lang="en-US" sz="2400" dirty="0" smtClean="0">
              <a:solidFill>
                <a:srgbClr val="FFFFFF"/>
              </a:solidFill>
              <a:latin typeface="Gotham-Bold" charset="77"/>
              <a:ea typeface="Gotham-Bold" charset="77"/>
              <a:cs typeface="Gotham-Bold" charset="7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555526"/>
            <a:ext cx="5388805" cy="407202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These are the core technologies we will leverage to  “go </a:t>
            </a:r>
            <a:r>
              <a:rPr lang="en-US" sz="1300" dirty="0" err="1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serverless</a:t>
            </a:r>
            <a:r>
              <a:rPr lang="en-US" sz="13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”</a:t>
            </a:r>
            <a:endParaRPr lang="en-US" sz="1300" dirty="0" smtClean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 smtClean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403" dirty="0" smtClean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 smtClean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i="1" dirty="0">
              <a:solidFill>
                <a:srgbClr val="727271"/>
              </a:solidFill>
              <a:latin typeface="Gotham-Book" charset="77"/>
              <a:ea typeface="Gotham-Book" charset="77"/>
              <a:cs typeface="Gotham-Book" charset="77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6639190" y="699542"/>
            <a:ext cx="1965258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32380" y="2211710"/>
            <a:ext cx="1965258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>
            <a:spLocks noChangeAspect="1"/>
          </p:cNvSpPr>
          <p:nvPr/>
        </p:nvSpPr>
        <p:spPr>
          <a:xfrm>
            <a:off x="7394609" y="3896462"/>
            <a:ext cx="489759" cy="48975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130" y="3968462"/>
            <a:ext cx="371489" cy="333710"/>
          </a:xfrm>
          <a:prstGeom prst="rect">
            <a:avLst/>
          </a:prstGeom>
        </p:spPr>
      </p:pic>
      <p:sp>
        <p:nvSpPr>
          <p:cNvPr id="29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04304" y="4834890"/>
            <a:ext cx="2139696" cy="308610"/>
          </a:xfrm>
        </p:spPr>
        <p:txBody>
          <a:bodyPr/>
          <a:lstStyle/>
          <a:p>
            <a:fld id="{9BE53EAB-19D4-B734-27DD-D774E731E175}" type="slidenum">
              <a:rPr lang="uk-UA" sz="800" smtClean="0"/>
              <a:t>13</a:t>
            </a:fld>
            <a:endParaRPr lang="uk-UA" sz="8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7434072" y="4898928"/>
            <a:ext cx="1427227" cy="184666"/>
            <a:chOff x="7434072" y="4898928"/>
            <a:chExt cx="1427227" cy="184666"/>
          </a:xfrm>
        </p:grpSpPr>
        <p:sp>
          <p:nvSpPr>
            <p:cNvPr id="16" name="TextBox 15"/>
            <p:cNvSpPr txBox="1"/>
            <p:nvPr/>
          </p:nvSpPr>
          <p:spPr>
            <a:xfrm>
              <a:off x="7668344" y="4898928"/>
              <a:ext cx="11929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600" dirty="0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| ©2016 </a:t>
              </a:r>
              <a:r>
                <a:rPr lang="en-US" sz="600" dirty="0" err="1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mapp</a:t>
              </a:r>
              <a:r>
                <a:rPr lang="en-US" sz="600" dirty="0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 | </a:t>
              </a:r>
              <a:r>
                <a:rPr lang="en-US" sz="600" dirty="0" err="1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mapp.com</a:t>
              </a:r>
              <a:endParaRPr lang="en-US" sz="600" dirty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4072" y="4946904"/>
              <a:ext cx="320040" cy="92278"/>
            </a:xfrm>
            <a:prstGeom prst="rect">
              <a:avLst/>
            </a:prstGeom>
          </p:spPr>
        </p:pic>
      </p:grpSp>
      <p:pic>
        <p:nvPicPr>
          <p:cNvPr id="2" name="Picture 1" descr="aws-api-gateway-icon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63638"/>
            <a:ext cx="1203598" cy="1203598"/>
          </a:xfrm>
          <a:prstGeom prst="rect">
            <a:avLst/>
          </a:prstGeom>
        </p:spPr>
      </p:pic>
      <p:pic>
        <p:nvPicPr>
          <p:cNvPr id="3" name="Picture 2" descr="aws-cognito-icon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3219822"/>
            <a:ext cx="948680" cy="948680"/>
          </a:xfrm>
          <a:prstGeom prst="rect">
            <a:avLst/>
          </a:prstGeom>
        </p:spPr>
      </p:pic>
      <p:pic>
        <p:nvPicPr>
          <p:cNvPr id="6" name="Picture 5" descr="aws-lambda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563638"/>
            <a:ext cx="1275606" cy="1275606"/>
          </a:xfrm>
          <a:prstGeom prst="rect">
            <a:avLst/>
          </a:prstGeom>
        </p:spPr>
      </p:pic>
      <p:pic>
        <p:nvPicPr>
          <p:cNvPr id="7" name="Picture 6" descr="aws-s3-icon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075806"/>
            <a:ext cx="1224136" cy="1224136"/>
          </a:xfrm>
          <a:prstGeom prst="rect">
            <a:avLst/>
          </a:prstGeom>
        </p:spPr>
      </p:pic>
      <p:pic>
        <p:nvPicPr>
          <p:cNvPr id="8" name="Picture 7" descr="aws-dynamodb-icon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219822"/>
            <a:ext cx="1171848" cy="83201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15616" y="2715766"/>
            <a:ext cx="1608133" cy="321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API Gateway</a:t>
            </a:r>
            <a:endParaRPr lang="en-US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3888" y="2715766"/>
            <a:ext cx="1069674" cy="321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Lambda</a:t>
            </a:r>
            <a:endParaRPr lang="en-US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15616" y="4299942"/>
            <a:ext cx="467007" cy="321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S3</a:t>
            </a:r>
            <a:endParaRPr lang="en-US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55776" y="4299942"/>
            <a:ext cx="1056700" cy="321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b="1" dirty="0" err="1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Cognito</a:t>
            </a:r>
            <a:endParaRPr lang="en-US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283968" y="4299942"/>
            <a:ext cx="1428772" cy="321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b="1" dirty="0" err="1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DynamoDB</a:t>
            </a:r>
            <a:endParaRPr lang="en-US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zombie_high_level_architecture_of_survivor_serverless_chat_ap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5646"/>
            <a:ext cx="9144000" cy="4032448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-36512" y="-20538"/>
            <a:ext cx="9182752" cy="1923677"/>
            <a:chOff x="-56360" y="0"/>
            <a:chExt cx="9182752" cy="1923677"/>
          </a:xfrm>
        </p:grpSpPr>
        <p:sp>
          <p:nvSpPr>
            <p:cNvPr id="20" name="Rectangle 19"/>
            <p:cNvSpPr/>
            <p:nvPr/>
          </p:nvSpPr>
          <p:spPr>
            <a:xfrm rot="16200000">
              <a:off x="3586184" y="-3620456"/>
              <a:ext cx="1919752" cy="9160664"/>
            </a:xfrm>
            <a:prstGeom prst="rect">
              <a:avLst/>
            </a:prstGeom>
            <a:solidFill>
              <a:srgbClr val="3365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4512156" y="-2690558"/>
              <a:ext cx="45719" cy="9182752"/>
            </a:xfrm>
            <a:prstGeom prst="rect">
              <a:avLst/>
            </a:prstGeom>
            <a:solidFill>
              <a:srgbClr val="B6B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6064" y="1779662"/>
            <a:ext cx="8722400" cy="3600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2911"/>
              </a:lnSpc>
              <a:defRPr lang="en-US"/>
            </a:pPr>
            <a:r>
              <a:rPr lang="en-US" sz="1200" dirty="0">
                <a:latin typeface="Gotham-Book" charset="77"/>
                <a:ea typeface="Gotham-Book" charset="77"/>
                <a:cs typeface="Gotham-Book" charset="77"/>
              </a:rPr>
              <a:t>Diagram credited to: </a:t>
            </a:r>
            <a:r>
              <a:rPr lang="en-US" sz="1200" dirty="0" smtClean="0">
                <a:latin typeface="Gotham-Book" charset="77"/>
                <a:ea typeface="Gotham-Book" charset="77"/>
                <a:cs typeface="Gotham-Book" charset="77"/>
              </a:rPr>
              <a:t>https</a:t>
            </a:r>
            <a:r>
              <a:rPr lang="en-US" sz="1200" dirty="0">
                <a:latin typeface="Gotham-Book" charset="77"/>
                <a:ea typeface="Gotham-Book" charset="77"/>
                <a:cs typeface="Gotham-Book" charset="77"/>
              </a:rPr>
              <a:t>://</a:t>
            </a:r>
            <a:r>
              <a:rPr lang="en-US" sz="1200" dirty="0" err="1">
                <a:latin typeface="Gotham-Book" charset="77"/>
                <a:ea typeface="Gotham-Book" charset="77"/>
                <a:cs typeface="Gotham-Book" charset="77"/>
              </a:rPr>
              <a:t>aws.amazon.com</a:t>
            </a:r>
            <a:r>
              <a:rPr lang="en-US" sz="1200" dirty="0">
                <a:latin typeface="Gotham-Book" charset="77"/>
                <a:ea typeface="Gotham-Book" charset="77"/>
                <a:cs typeface="Gotham-Book" charset="77"/>
              </a:rPr>
              <a:t>/blogs/compute/surviving-the-zombie-apocalypse-with-</a:t>
            </a:r>
            <a:r>
              <a:rPr lang="en-US" sz="1200" dirty="0" err="1">
                <a:latin typeface="Gotham-Book" charset="77"/>
                <a:ea typeface="Gotham-Book" charset="77"/>
                <a:cs typeface="Gotham-Book" charset="77"/>
              </a:rPr>
              <a:t>serverless</a:t>
            </a:r>
            <a:r>
              <a:rPr lang="en-US" sz="1200" dirty="0">
                <a:latin typeface="Gotham-Book" charset="77"/>
                <a:ea typeface="Gotham-Book" charset="77"/>
                <a:cs typeface="Gotham-Book" charset="77"/>
              </a:rPr>
              <a:t>-</a:t>
            </a:r>
            <a:r>
              <a:rPr lang="en-US" sz="1200" dirty="0" err="1">
                <a:latin typeface="Gotham-Book" charset="77"/>
                <a:ea typeface="Gotham-Book" charset="77"/>
                <a:cs typeface="Gotham-Book" charset="77"/>
              </a:rPr>
              <a:t>microservices</a:t>
            </a:r>
            <a:r>
              <a:rPr lang="en-US" sz="1200" dirty="0">
                <a:latin typeface="Gotham-Book" charset="77"/>
                <a:ea typeface="Gotham-Book" charset="77"/>
                <a:cs typeface="Gotham-Book" charset="77"/>
              </a:rPr>
              <a:t>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9692" y="339502"/>
            <a:ext cx="4564356" cy="6480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2911"/>
              </a:lnSpc>
              <a:defRPr lang="en-US"/>
            </a:pPr>
            <a:r>
              <a:rPr lang="en-US" sz="2400" dirty="0" smtClean="0">
                <a:solidFill>
                  <a:srgbClr val="FFFFFF"/>
                </a:solidFill>
                <a:latin typeface="Gotham-Bold" charset="77"/>
                <a:ea typeface="Gotham-Book" charset="77"/>
                <a:cs typeface="Gotham-Book" charset="77"/>
              </a:rPr>
              <a:t>What it all looks like in a picture</a:t>
            </a:r>
            <a:endParaRPr lang="en-US" sz="1600" dirty="0">
              <a:solidFill>
                <a:srgbClr val="FFFFFF"/>
              </a:solidFill>
              <a:latin typeface="Gotham-Book" charset="77"/>
              <a:ea typeface="Gotham-Book" charset="77"/>
              <a:cs typeface="Gotham-Book" charset="77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39692" y="267494"/>
            <a:ext cx="4420340" cy="1224136"/>
            <a:chOff x="439692" y="267494"/>
            <a:chExt cx="1972068" cy="1224136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446502" y="267494"/>
              <a:ext cx="1965258" cy="0"/>
            </a:xfrm>
            <a:prstGeom prst="line">
              <a:avLst/>
            </a:prstGeom>
            <a:ln w="38100" cap="rnd">
              <a:solidFill>
                <a:srgbClr val="22294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439692" y="1491630"/>
              <a:ext cx="1965258" cy="0"/>
            </a:xfrm>
            <a:prstGeom prst="line">
              <a:avLst/>
            </a:prstGeom>
            <a:ln w="38100" cap="rnd">
              <a:solidFill>
                <a:srgbClr val="22294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6992873" y="4834890"/>
            <a:ext cx="2139696" cy="308610"/>
          </a:xfrm>
        </p:spPr>
        <p:txBody>
          <a:bodyPr/>
          <a:lstStyle/>
          <a:p>
            <a:fld id="{9BE53EAB-19D4-B734-27DD-D774E731E175}" type="slidenum">
              <a:rPr lang="uk-UA" sz="800" smtClean="0"/>
              <a:t>14</a:t>
            </a:fld>
            <a:endParaRPr lang="uk-UA" sz="8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7434072" y="4898928"/>
            <a:ext cx="1427227" cy="184666"/>
            <a:chOff x="7434072" y="4898928"/>
            <a:chExt cx="1427227" cy="184666"/>
          </a:xfrm>
        </p:grpSpPr>
        <p:sp>
          <p:nvSpPr>
            <p:cNvPr id="16" name="TextBox 15"/>
            <p:cNvSpPr txBox="1"/>
            <p:nvPr/>
          </p:nvSpPr>
          <p:spPr>
            <a:xfrm>
              <a:off x="7668344" y="4898928"/>
              <a:ext cx="11929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600" dirty="0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| ©2016 </a:t>
              </a:r>
              <a:r>
                <a:rPr lang="en-US" sz="600" dirty="0" err="1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mapp</a:t>
              </a:r>
              <a:r>
                <a:rPr lang="en-US" sz="600" dirty="0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 | </a:t>
              </a:r>
              <a:r>
                <a:rPr lang="en-US" sz="600" dirty="0" err="1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mapp.com</a:t>
              </a:r>
              <a:endParaRPr lang="en-US" sz="600" dirty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4072" y="4946904"/>
              <a:ext cx="320040" cy="922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9920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" y="0"/>
            <a:ext cx="3099744" cy="5143500"/>
            <a:chOff x="-1" y="0"/>
            <a:chExt cx="3099744" cy="5143500"/>
          </a:xfrm>
        </p:grpSpPr>
        <p:sp>
          <p:nvSpPr>
            <p:cNvPr id="15" name="Rectangle 14"/>
            <p:cNvSpPr/>
            <p:nvPr/>
          </p:nvSpPr>
          <p:spPr>
            <a:xfrm rot="10800000">
              <a:off x="-1" y="0"/>
              <a:ext cx="3058595" cy="5143500"/>
            </a:xfrm>
            <a:prstGeom prst="rect">
              <a:avLst/>
            </a:prstGeom>
            <a:solidFill>
              <a:srgbClr val="D66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 rot="10800000">
              <a:off x="3063167" y="0"/>
              <a:ext cx="36576" cy="5143500"/>
            </a:xfrm>
            <a:prstGeom prst="rect">
              <a:avLst/>
            </a:prstGeom>
            <a:solidFill>
              <a:srgbClr val="B6B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39552" y="1203598"/>
            <a:ext cx="2075667" cy="115403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2911"/>
              </a:lnSpc>
              <a:defRPr lang="en-US"/>
            </a:pPr>
            <a:r>
              <a:rPr lang="en-US" sz="2400" dirty="0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API Gateway</a:t>
            </a:r>
            <a:endParaRPr lang="en-US" sz="2400" dirty="0">
              <a:solidFill>
                <a:srgbClr val="FFFFFF"/>
              </a:solidFill>
              <a:latin typeface="Gotham-Bold" charset="77"/>
              <a:ea typeface="Gotham-Bold" charset="77"/>
              <a:cs typeface="Gotham-Bold" charset="7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47692" y="586761"/>
            <a:ext cx="4731006" cy="407202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AWS API Gateway lets you focus on building your APIs.  From easy creation of endpoints to fully managed resources.  Plus, you only pay on calls to your API.</a:t>
            </a:r>
            <a:r>
              <a:rPr lang="en-US" sz="1300" dirty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 </a:t>
            </a: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Streamline development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AWS allows for multiple APIs and versions at the same time</a:t>
            </a: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403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Scalable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Automatically scales across the network</a:t>
            </a: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APIs without servers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AWS manages all the infrastructure</a:t>
            </a: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403" b="1" dirty="0" smtClean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Security, monitoring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Leverage AWS security and monitoring services</a:t>
            </a: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i="1" dirty="0">
              <a:solidFill>
                <a:srgbClr val="727271"/>
              </a:solidFill>
              <a:latin typeface="Gotham-Book" charset="77"/>
              <a:ea typeface="Gotham-Book" charset="77"/>
              <a:cs typeface="Gotham-Book" charset="77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1259632" y="3896462"/>
            <a:ext cx="489759" cy="489759"/>
          </a:xfrm>
          <a:prstGeom prst="ellipse">
            <a:avLst/>
          </a:prstGeom>
          <a:solidFill>
            <a:srgbClr val="7C9FC3"/>
          </a:solidFill>
          <a:ln>
            <a:solidFill>
              <a:srgbClr val="7C9F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8723" y="3954177"/>
            <a:ext cx="231575" cy="374327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546362" y="987574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9552" y="2211710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04304" y="4834890"/>
            <a:ext cx="2139696" cy="308610"/>
          </a:xfrm>
        </p:spPr>
        <p:txBody>
          <a:bodyPr/>
          <a:lstStyle/>
          <a:p>
            <a:fld id="{9BE53EAB-19D4-B734-27DD-D774E731E175}" type="slidenum">
              <a:rPr lang="uk-UA" sz="800" smtClean="0"/>
              <a:t>15</a:t>
            </a:fld>
            <a:endParaRPr lang="uk-UA" sz="8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7434072" y="4898928"/>
            <a:ext cx="1427227" cy="184666"/>
            <a:chOff x="7434072" y="4898928"/>
            <a:chExt cx="1427227" cy="184666"/>
          </a:xfrm>
        </p:grpSpPr>
        <p:sp>
          <p:nvSpPr>
            <p:cNvPr id="17" name="TextBox 16"/>
            <p:cNvSpPr txBox="1"/>
            <p:nvPr/>
          </p:nvSpPr>
          <p:spPr>
            <a:xfrm>
              <a:off x="7668344" y="4898928"/>
              <a:ext cx="11929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600" dirty="0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| ©2016 </a:t>
              </a:r>
              <a:r>
                <a:rPr lang="en-US" sz="600" dirty="0" err="1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mapp</a:t>
              </a:r>
              <a:r>
                <a:rPr lang="en-US" sz="600" dirty="0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 | </a:t>
              </a:r>
              <a:r>
                <a:rPr lang="en-US" sz="600" dirty="0" err="1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mapp.com</a:t>
              </a:r>
              <a:endParaRPr lang="en-US" sz="600" dirty="0">
                <a:solidFill>
                  <a:srgbClr val="7C9FC3"/>
                </a:solidFill>
                <a:latin typeface="Gotham Book" charset="0"/>
                <a:ea typeface="Gotham Book" charset="0"/>
                <a:cs typeface="Gotham Book" charset="0"/>
              </a:endParaRP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34072" y="4946904"/>
              <a:ext cx="332624" cy="959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9358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998464" y="0"/>
            <a:ext cx="3145536" cy="5143500"/>
            <a:chOff x="5998464" y="0"/>
            <a:chExt cx="3145536" cy="5143500"/>
          </a:xfrm>
        </p:grpSpPr>
        <p:sp>
          <p:nvSpPr>
            <p:cNvPr id="15" name="Rectangle 14"/>
            <p:cNvSpPr/>
            <p:nvPr/>
          </p:nvSpPr>
          <p:spPr>
            <a:xfrm>
              <a:off x="6039612" y="0"/>
              <a:ext cx="3104388" cy="5143500"/>
            </a:xfrm>
            <a:prstGeom prst="rect">
              <a:avLst/>
            </a:prstGeom>
            <a:solidFill>
              <a:srgbClr val="7670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998464" y="0"/>
              <a:ext cx="36576" cy="5143500"/>
            </a:xfrm>
            <a:prstGeom prst="rect">
              <a:avLst/>
            </a:prstGeom>
            <a:solidFill>
              <a:srgbClr val="B6B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3"/>
          <p:cNvSpPr txBox="1"/>
          <p:nvPr/>
        </p:nvSpPr>
        <p:spPr>
          <a:xfrm>
            <a:off x="6616698" y="915566"/>
            <a:ext cx="2191207" cy="108346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2911"/>
              </a:lnSpc>
              <a:defRPr lang="en-US"/>
            </a:pPr>
            <a:r>
              <a:rPr lang="en-US" sz="2800" dirty="0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Lambda</a:t>
            </a:r>
            <a:endParaRPr lang="en-US" sz="2800" dirty="0">
              <a:solidFill>
                <a:srgbClr val="FFFFFF"/>
              </a:solidFill>
              <a:latin typeface="Gotham-Bold" charset="77"/>
              <a:ea typeface="Gotham-Bold" charset="77"/>
              <a:cs typeface="Gotham-Bold" charset="7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85799" y="586761"/>
            <a:ext cx="4731006" cy="407202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Run your code, don’t worry about servers.  No more provisioning or managing these resources.  You only pay when the code runs.</a:t>
            </a:r>
            <a:r>
              <a:rPr lang="en-US" sz="1300" dirty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 </a:t>
            </a: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Containers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Ready to go containers for many languages</a:t>
            </a: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403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Scaling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Automatically scales when your code is invoked/triggered</a:t>
            </a: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Metered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You only pay for compute time. Codes not running, you don</a:t>
            </a:r>
            <a:r>
              <a:rPr lang="uk-UA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’</a:t>
            </a: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t pay.</a:t>
            </a: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i="1" dirty="0">
              <a:solidFill>
                <a:srgbClr val="727271"/>
              </a:solidFill>
              <a:latin typeface="Gotham-Book" charset="77"/>
              <a:ea typeface="Gotham-Book" charset="77"/>
              <a:cs typeface="Gotham-Book" charset="77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7394609" y="3896462"/>
            <a:ext cx="489759" cy="489759"/>
          </a:xfrm>
          <a:prstGeom prst="ellipse">
            <a:avLst/>
          </a:prstGeom>
          <a:solidFill>
            <a:srgbClr val="222943"/>
          </a:solidFill>
          <a:ln>
            <a:solidFill>
              <a:srgbClr val="2229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4328" y="4011911"/>
            <a:ext cx="249234" cy="228214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04304" y="4832148"/>
            <a:ext cx="2139696" cy="308610"/>
          </a:xfrm>
        </p:spPr>
        <p:txBody>
          <a:bodyPr/>
          <a:lstStyle/>
          <a:p>
            <a:fld id="{9BE53EAB-19D4-B734-27DD-D774E731E175}" type="slidenum">
              <a:rPr lang="uk-UA" sz="800" smtClean="0">
                <a:solidFill>
                  <a:srgbClr val="7C9FC3"/>
                </a:solidFill>
              </a:rPr>
              <a:t>16</a:t>
            </a:fld>
            <a:endParaRPr lang="uk-UA" sz="800" dirty="0">
              <a:solidFill>
                <a:srgbClr val="7C9FC3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6639190" y="699542"/>
            <a:ext cx="1965258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632380" y="2211710"/>
            <a:ext cx="1965258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7434072" y="4898928"/>
            <a:ext cx="1427227" cy="184666"/>
            <a:chOff x="7434072" y="4898928"/>
            <a:chExt cx="1427227" cy="184666"/>
          </a:xfrm>
        </p:grpSpPr>
        <p:sp>
          <p:nvSpPr>
            <p:cNvPr id="18" name="TextBox 17"/>
            <p:cNvSpPr txBox="1"/>
            <p:nvPr/>
          </p:nvSpPr>
          <p:spPr>
            <a:xfrm>
              <a:off x="7668344" y="4898928"/>
              <a:ext cx="11929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600" dirty="0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| ©2016 </a:t>
              </a:r>
              <a:r>
                <a:rPr lang="en-US" sz="600" dirty="0" err="1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mapp</a:t>
              </a:r>
              <a:r>
                <a:rPr lang="en-US" sz="600" dirty="0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 | </a:t>
              </a:r>
              <a:r>
                <a:rPr lang="en-US" sz="600" dirty="0" err="1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mapp.com</a:t>
              </a:r>
              <a:endParaRPr lang="en-US" sz="600" dirty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4072" y="4946904"/>
              <a:ext cx="320040" cy="922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3805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 rot="10800000">
            <a:off x="-1" y="0"/>
            <a:ext cx="3058595" cy="5143500"/>
          </a:xfrm>
          <a:prstGeom prst="rect">
            <a:avLst/>
          </a:prstGeom>
          <a:solidFill>
            <a:srgbClr val="222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10800000">
            <a:off x="3063167" y="0"/>
            <a:ext cx="36576" cy="5143500"/>
          </a:xfrm>
          <a:prstGeom prst="rect">
            <a:avLst/>
          </a:prstGeom>
          <a:solidFill>
            <a:srgbClr val="B6B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39552" y="913873"/>
            <a:ext cx="2304256" cy="262007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2911"/>
              </a:lnSpc>
              <a:defRPr lang="en-US"/>
            </a:pPr>
            <a:r>
              <a:rPr lang="en-US" sz="2400" dirty="0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Lambda internals</a:t>
            </a:r>
            <a:endParaRPr lang="en-US" sz="2400" dirty="0">
              <a:solidFill>
                <a:srgbClr val="FFFFFF"/>
              </a:solidFill>
              <a:latin typeface="Gotham-Bold" charset="77"/>
              <a:ea typeface="Gotham-Bold" charset="77"/>
              <a:cs typeface="Gotham-Bold" charset="77"/>
            </a:endParaRPr>
          </a:p>
          <a:p>
            <a:pPr>
              <a:lnSpc>
                <a:spcPts val="2911"/>
              </a:lnSpc>
              <a:defRPr lang="en-US"/>
            </a:pPr>
            <a:endParaRPr lang="en-US" sz="2400" dirty="0">
              <a:solidFill>
                <a:srgbClr val="FFFFFF"/>
              </a:solidFill>
              <a:latin typeface="Gotham-Bold" charset="77"/>
              <a:ea typeface="Gotham-Bold" charset="77"/>
              <a:cs typeface="Gotham-Bold" charset="77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04304" y="4834890"/>
            <a:ext cx="2139696" cy="308610"/>
          </a:xfrm>
        </p:spPr>
        <p:txBody>
          <a:bodyPr/>
          <a:lstStyle/>
          <a:p>
            <a:fld id="{9BE53EAB-19D4-B734-27DD-D774E731E175}" type="slidenum">
              <a:rPr lang="uk-UA" sz="800" smtClean="0"/>
              <a:t>17</a:t>
            </a:fld>
            <a:endParaRPr lang="uk-UA" sz="8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546362" y="699542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39552" y="2211710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1331640" y="3830023"/>
            <a:ext cx="469919" cy="469919"/>
          </a:xfrm>
          <a:prstGeom prst="ellipse">
            <a:avLst/>
          </a:prstGeom>
          <a:solidFill>
            <a:srgbClr val="2560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2852" y="3923056"/>
            <a:ext cx="405696" cy="31954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7434072" y="4898928"/>
            <a:ext cx="1427227" cy="184666"/>
            <a:chOff x="7434072" y="4898928"/>
            <a:chExt cx="1427227" cy="184666"/>
          </a:xfrm>
        </p:grpSpPr>
        <p:sp>
          <p:nvSpPr>
            <p:cNvPr id="20" name="TextBox 19"/>
            <p:cNvSpPr txBox="1"/>
            <p:nvPr/>
          </p:nvSpPr>
          <p:spPr>
            <a:xfrm>
              <a:off x="7668344" y="4898928"/>
              <a:ext cx="11929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600" dirty="0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| ©2016 </a:t>
              </a:r>
              <a:r>
                <a:rPr lang="en-US" sz="600" dirty="0" err="1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mapp</a:t>
              </a:r>
              <a:r>
                <a:rPr lang="en-US" sz="600" dirty="0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 | </a:t>
              </a:r>
              <a:r>
                <a:rPr lang="en-US" sz="600" dirty="0" err="1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mapp.com</a:t>
              </a:r>
              <a:endParaRPr lang="en-US" sz="600" dirty="0">
                <a:solidFill>
                  <a:srgbClr val="7C9FC3"/>
                </a:solidFill>
                <a:latin typeface="Gotham Book" charset="0"/>
                <a:ea typeface="Gotham Book" charset="0"/>
                <a:cs typeface="Gotham Book" charset="0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34072" y="4946904"/>
              <a:ext cx="332624" cy="95907"/>
            </a:xfrm>
            <a:prstGeom prst="rect">
              <a:avLst/>
            </a:prstGeom>
          </p:spPr>
        </p:pic>
      </p:grpSp>
      <p:sp>
        <p:nvSpPr>
          <p:cNvPr id="24" name="TextBox 4"/>
          <p:cNvSpPr txBox="1"/>
          <p:nvPr/>
        </p:nvSpPr>
        <p:spPr>
          <a:xfrm>
            <a:off x="3923928" y="627534"/>
            <a:ext cx="4731006" cy="407202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How does Lambda work at a high level?</a:t>
            </a:r>
            <a:endParaRPr lang="en-US" sz="1300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Code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The code is actually stored in S3</a:t>
            </a: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403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Metadata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The metadata for the code is in </a:t>
            </a:r>
            <a:r>
              <a:rPr lang="en-US" sz="1352" dirty="0" err="1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DynamoDB</a:t>
            </a: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Execution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Execution is happening on an EC2 instance</a:t>
            </a: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IAM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The function assumes an IAM role</a:t>
            </a: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 smtClean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i="1" dirty="0">
              <a:solidFill>
                <a:srgbClr val="727271"/>
              </a:solidFill>
              <a:latin typeface="Gotham-Book" charset="77"/>
              <a:ea typeface="Gotham-Book" charset="77"/>
              <a:cs typeface="Gotham-Book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54025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 rot="10800000">
            <a:off x="6121917" y="0"/>
            <a:ext cx="3058595" cy="5143500"/>
          </a:xfrm>
          <a:prstGeom prst="rect">
            <a:avLst/>
          </a:prstGeom>
          <a:solidFill>
            <a:srgbClr val="336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6596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 rot="10800000">
            <a:off x="6119600" y="0"/>
            <a:ext cx="36576" cy="5143500"/>
          </a:xfrm>
          <a:prstGeom prst="rect">
            <a:avLst/>
          </a:prstGeom>
          <a:solidFill>
            <a:srgbClr val="B6B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632380" y="913659"/>
            <a:ext cx="2175527" cy="129805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2911"/>
              </a:lnSpc>
              <a:defRPr lang="en-US"/>
            </a:pPr>
            <a:r>
              <a:rPr lang="en-US" sz="2400" dirty="0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Lambda basics</a:t>
            </a:r>
            <a:endParaRPr lang="en-US" sz="2400" dirty="0">
              <a:solidFill>
                <a:srgbClr val="FFFFFF"/>
              </a:solidFill>
              <a:latin typeface="Gotham-Bold" charset="77"/>
              <a:ea typeface="Gotham-Bold" charset="77"/>
              <a:cs typeface="Gotham-Bold" charset="7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9339" y="586761"/>
            <a:ext cx="5388805" cy="407202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There are some basic concepts you need to keep in mind when using Lambda</a:t>
            </a:r>
            <a:endParaRPr lang="en-US" sz="1300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Deployment</a:t>
            </a: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Deployed to service as a function. Functions are uploaded as a zip file.</a:t>
            </a:r>
            <a:endParaRPr lang="en-US" sz="1403" dirty="0" smtClean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Functions are concise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Functions are small concise pieces of logic. They usually perform one specific task.</a:t>
            </a: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Code organization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You can treat each function as a separate project.  Your code has to be broken down and keenly organized.</a:t>
            </a: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Language and platform support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node, PHP, Python, Java, Ruby, Windows and .NET</a:t>
            </a: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i="1" dirty="0">
              <a:solidFill>
                <a:srgbClr val="727271"/>
              </a:solidFill>
              <a:latin typeface="Gotham-Book" charset="77"/>
              <a:ea typeface="Gotham-Book" charset="77"/>
              <a:cs typeface="Gotham-Book" charset="77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6639190" y="699542"/>
            <a:ext cx="1965258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32380" y="2211710"/>
            <a:ext cx="1965258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>
            <a:spLocks noChangeAspect="1"/>
          </p:cNvSpPr>
          <p:nvPr/>
        </p:nvSpPr>
        <p:spPr>
          <a:xfrm>
            <a:off x="7394609" y="3896462"/>
            <a:ext cx="489759" cy="48975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130" y="3968462"/>
            <a:ext cx="371489" cy="333710"/>
          </a:xfrm>
          <a:prstGeom prst="rect">
            <a:avLst/>
          </a:prstGeom>
        </p:spPr>
      </p:pic>
      <p:sp>
        <p:nvSpPr>
          <p:cNvPr id="29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04304" y="4834890"/>
            <a:ext cx="2139696" cy="308610"/>
          </a:xfrm>
        </p:spPr>
        <p:txBody>
          <a:bodyPr/>
          <a:lstStyle/>
          <a:p>
            <a:fld id="{9BE53EAB-19D4-B734-27DD-D774E731E175}" type="slidenum">
              <a:rPr lang="uk-UA" sz="800" smtClean="0"/>
              <a:t>18</a:t>
            </a:fld>
            <a:endParaRPr lang="uk-UA" sz="8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7434072" y="4898928"/>
            <a:ext cx="1427227" cy="184666"/>
            <a:chOff x="7434072" y="4898928"/>
            <a:chExt cx="1427227" cy="184666"/>
          </a:xfrm>
        </p:grpSpPr>
        <p:sp>
          <p:nvSpPr>
            <p:cNvPr id="16" name="TextBox 15"/>
            <p:cNvSpPr txBox="1"/>
            <p:nvPr/>
          </p:nvSpPr>
          <p:spPr>
            <a:xfrm>
              <a:off x="7668344" y="4898928"/>
              <a:ext cx="11929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600" dirty="0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| ©2016 </a:t>
              </a:r>
              <a:r>
                <a:rPr lang="en-US" sz="600" dirty="0" err="1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mapp</a:t>
              </a:r>
              <a:r>
                <a:rPr lang="en-US" sz="600" dirty="0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 | </a:t>
              </a:r>
              <a:r>
                <a:rPr lang="en-US" sz="600" dirty="0" err="1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mapp.com</a:t>
              </a:r>
              <a:endParaRPr lang="en-US" sz="600" dirty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4072" y="4946904"/>
              <a:ext cx="320040" cy="922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0401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" y="0"/>
            <a:ext cx="3099744" cy="5143500"/>
            <a:chOff x="-1" y="0"/>
            <a:chExt cx="3099744" cy="5143500"/>
          </a:xfrm>
        </p:grpSpPr>
        <p:sp>
          <p:nvSpPr>
            <p:cNvPr id="15" name="Rectangle 14"/>
            <p:cNvSpPr/>
            <p:nvPr/>
          </p:nvSpPr>
          <p:spPr>
            <a:xfrm rot="10800000">
              <a:off x="-1" y="0"/>
              <a:ext cx="3058595" cy="5143500"/>
            </a:xfrm>
            <a:prstGeom prst="rect">
              <a:avLst/>
            </a:prstGeom>
            <a:solidFill>
              <a:srgbClr val="D66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 rot="10800000">
              <a:off x="3063167" y="0"/>
              <a:ext cx="36576" cy="5143500"/>
            </a:xfrm>
            <a:prstGeom prst="rect">
              <a:avLst/>
            </a:prstGeom>
            <a:solidFill>
              <a:srgbClr val="B6B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39552" y="1203598"/>
            <a:ext cx="2075667" cy="115403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2911"/>
              </a:lnSpc>
              <a:defRPr lang="en-US"/>
            </a:pPr>
            <a:r>
              <a:rPr lang="en-US" sz="2400" dirty="0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Lambda caveats</a:t>
            </a:r>
            <a:endParaRPr lang="en-US" sz="2400" dirty="0">
              <a:solidFill>
                <a:srgbClr val="FFFFFF"/>
              </a:solidFill>
              <a:latin typeface="Gotham-Bold" charset="77"/>
              <a:ea typeface="Gotham-Bold" charset="77"/>
              <a:cs typeface="Gotham-Bold" charset="7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47692" y="586761"/>
            <a:ext cx="4731006" cy="407202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Warning: There be dragons there</a:t>
            </a:r>
            <a:endParaRPr lang="en-US" sz="1300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Timeouts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Long running processes will time out, and long process cost you more money.  No Fibonacci please. </a:t>
            </a:r>
            <a:endParaRPr lang="en-US" sz="1403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State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Lambdas are triggered, they go away when not in use. They will not maintain state.</a:t>
            </a: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HTTP Requests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You need API Gateway to trigger the Lambdas</a:t>
            </a:r>
            <a:endParaRPr lang="en-US" sz="1403" b="1" dirty="0" smtClean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EC2 Replacement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No, it’s not.  EC2 offers greater flexibility for you to run whatever you need, etc.</a:t>
            </a: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i="1" dirty="0">
              <a:solidFill>
                <a:srgbClr val="727271"/>
              </a:solidFill>
              <a:latin typeface="Gotham-Book" charset="77"/>
              <a:ea typeface="Gotham-Book" charset="77"/>
              <a:cs typeface="Gotham-Book" charset="77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1259632" y="3896462"/>
            <a:ext cx="489759" cy="489759"/>
          </a:xfrm>
          <a:prstGeom prst="ellipse">
            <a:avLst/>
          </a:prstGeom>
          <a:solidFill>
            <a:srgbClr val="7C9FC3"/>
          </a:solidFill>
          <a:ln>
            <a:solidFill>
              <a:srgbClr val="7C9F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8723" y="3954177"/>
            <a:ext cx="231575" cy="374327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546362" y="987574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9552" y="2211710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04304" y="4834890"/>
            <a:ext cx="2139696" cy="308610"/>
          </a:xfrm>
        </p:spPr>
        <p:txBody>
          <a:bodyPr/>
          <a:lstStyle/>
          <a:p>
            <a:fld id="{9BE53EAB-19D4-B734-27DD-D774E731E175}" type="slidenum">
              <a:rPr lang="uk-UA" sz="800" smtClean="0"/>
              <a:t>19</a:t>
            </a:fld>
            <a:endParaRPr lang="uk-UA" sz="8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7434072" y="4898928"/>
            <a:ext cx="1427227" cy="184666"/>
            <a:chOff x="7434072" y="4898928"/>
            <a:chExt cx="1427227" cy="184666"/>
          </a:xfrm>
        </p:grpSpPr>
        <p:sp>
          <p:nvSpPr>
            <p:cNvPr id="17" name="TextBox 16"/>
            <p:cNvSpPr txBox="1"/>
            <p:nvPr/>
          </p:nvSpPr>
          <p:spPr>
            <a:xfrm>
              <a:off x="7668344" y="4898928"/>
              <a:ext cx="11929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600" dirty="0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| ©2016 </a:t>
              </a:r>
              <a:r>
                <a:rPr lang="en-US" sz="600" dirty="0" err="1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mapp</a:t>
              </a:r>
              <a:r>
                <a:rPr lang="en-US" sz="600" dirty="0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 | </a:t>
              </a:r>
              <a:r>
                <a:rPr lang="en-US" sz="600" dirty="0" err="1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mapp.com</a:t>
              </a:r>
              <a:endParaRPr lang="en-US" sz="600" dirty="0">
                <a:solidFill>
                  <a:srgbClr val="7C9FC3"/>
                </a:solidFill>
                <a:latin typeface="Gotham Book" charset="0"/>
                <a:ea typeface="Gotham Book" charset="0"/>
                <a:cs typeface="Gotham Book" charset="0"/>
              </a:endParaRP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34072" y="4946904"/>
              <a:ext cx="332624" cy="959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4274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 rot="10800000">
            <a:off x="-1" y="0"/>
            <a:ext cx="3058595" cy="5143500"/>
          </a:xfrm>
          <a:prstGeom prst="rect">
            <a:avLst/>
          </a:prstGeom>
          <a:solidFill>
            <a:srgbClr val="336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6596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 rot="10800000">
            <a:off x="3063167" y="0"/>
            <a:ext cx="36576" cy="5143500"/>
          </a:xfrm>
          <a:prstGeom prst="rect">
            <a:avLst/>
          </a:prstGeom>
          <a:solidFill>
            <a:srgbClr val="B6B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9552" y="1203598"/>
            <a:ext cx="2171593" cy="93801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2911"/>
              </a:lnSpc>
              <a:defRPr lang="en-US"/>
            </a:pPr>
            <a:r>
              <a:rPr lang="en-US" sz="2400" dirty="0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Session Info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04304" y="4834890"/>
            <a:ext cx="2139696" cy="308610"/>
          </a:xfrm>
        </p:spPr>
        <p:txBody>
          <a:bodyPr/>
          <a:lstStyle/>
          <a:p>
            <a:fld id="{9BE53EAB-19D4-B734-27DD-D774E731E175}" type="slidenum">
              <a:rPr lang="uk-UA" sz="800" smtClean="0"/>
              <a:t>2</a:t>
            </a:fld>
            <a:endParaRPr lang="uk-UA" sz="8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546362" y="987574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39552" y="2211710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288200" y="3896462"/>
            <a:ext cx="475488" cy="475488"/>
          </a:xfrm>
          <a:prstGeom prst="ellipse">
            <a:avLst/>
          </a:prstGeom>
          <a:solidFill>
            <a:srgbClr val="222943"/>
          </a:solidFill>
          <a:ln>
            <a:solidFill>
              <a:srgbClr val="2229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4371" y="4019020"/>
            <a:ext cx="237744" cy="24883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7434072" y="4898928"/>
            <a:ext cx="1427227" cy="184666"/>
            <a:chOff x="7434072" y="4898928"/>
            <a:chExt cx="1427227" cy="184666"/>
          </a:xfrm>
        </p:grpSpPr>
        <p:sp>
          <p:nvSpPr>
            <p:cNvPr id="23" name="TextBox 22"/>
            <p:cNvSpPr txBox="1"/>
            <p:nvPr/>
          </p:nvSpPr>
          <p:spPr>
            <a:xfrm>
              <a:off x="7668344" y="4898928"/>
              <a:ext cx="11929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600" dirty="0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| ©2016 </a:t>
              </a:r>
              <a:r>
                <a:rPr lang="en-US" sz="600" dirty="0" err="1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mapp</a:t>
              </a:r>
              <a:r>
                <a:rPr lang="en-US" sz="600" dirty="0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 | </a:t>
              </a:r>
              <a:r>
                <a:rPr lang="en-US" sz="600" dirty="0" err="1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mapp.com</a:t>
              </a:r>
              <a:endParaRPr lang="en-US" sz="600" dirty="0">
                <a:solidFill>
                  <a:srgbClr val="7C9FC3"/>
                </a:solidFill>
                <a:latin typeface="Gotham Book" charset="0"/>
                <a:ea typeface="Gotham Book" charset="0"/>
                <a:cs typeface="Gotham Book" charset="0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34072" y="4946904"/>
              <a:ext cx="332624" cy="95907"/>
            </a:xfrm>
            <a:prstGeom prst="rect">
              <a:avLst/>
            </a:prstGeom>
          </p:spPr>
        </p:pic>
      </p:grpSp>
      <p:sp>
        <p:nvSpPr>
          <p:cNvPr id="21" name="TextBox 4"/>
          <p:cNvSpPr txBox="1"/>
          <p:nvPr/>
        </p:nvSpPr>
        <p:spPr>
          <a:xfrm>
            <a:off x="3851920" y="267494"/>
            <a:ext cx="4731006" cy="453650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600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This session IS:</a:t>
            </a: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2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A short presentation</a:t>
            </a: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2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A hands on portion – a how to get started with </a:t>
            </a:r>
            <a:r>
              <a:rPr lang="en-US" sz="1200" dirty="0" err="1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serverless</a:t>
            </a:r>
            <a:endParaRPr lang="en-US" sz="1200" dirty="0" smtClean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2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A session about AWS </a:t>
            </a:r>
            <a:r>
              <a:rPr lang="en-US" sz="1200" dirty="0" err="1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Serverless</a:t>
            </a:r>
            <a:r>
              <a:rPr lang="en-US" sz="12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, so you will need your own AWS account</a:t>
            </a:r>
            <a:endParaRPr lang="en-US" sz="1200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600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600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This session is NOT:</a:t>
            </a:r>
            <a:endParaRPr lang="en-US" sz="1600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2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An all day session (no lock in)</a:t>
            </a: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2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A deep dive into every aspect of </a:t>
            </a:r>
            <a:r>
              <a:rPr lang="en-US" sz="1200" dirty="0" err="1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serverless</a:t>
            </a:r>
            <a:endParaRPr lang="en-US" sz="1200" dirty="0" smtClean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2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An enterprise architecture review</a:t>
            </a: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2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Budget information</a:t>
            </a:r>
            <a:endParaRPr lang="en-US" sz="1200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600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Agenda: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2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10-10:30: </a:t>
            </a:r>
            <a:r>
              <a:rPr lang="en-US" sz="1200" dirty="0" err="1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Serverless</a:t>
            </a:r>
            <a:r>
              <a:rPr lang="en-US" sz="12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 presentation and overview</a:t>
            </a: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2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10:30 – 11: Break and setup </a:t>
            </a:r>
            <a:r>
              <a:rPr lang="en-US" sz="1200" dirty="0" err="1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headstart</a:t>
            </a:r>
            <a:endParaRPr lang="en-US" sz="1200" dirty="0" smtClean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2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11:00 – 11:50 : Hands on portion</a:t>
            </a: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 smtClean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i="1" dirty="0">
              <a:solidFill>
                <a:srgbClr val="727271"/>
              </a:solidFill>
              <a:latin typeface="Gotham-Book" charset="77"/>
              <a:ea typeface="Gotham-Book" charset="77"/>
              <a:cs typeface="Gotham-Book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65126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998464" y="0"/>
            <a:ext cx="3145536" cy="5143500"/>
            <a:chOff x="5998464" y="0"/>
            <a:chExt cx="3145536" cy="5143500"/>
          </a:xfrm>
        </p:grpSpPr>
        <p:sp>
          <p:nvSpPr>
            <p:cNvPr id="15" name="Rectangle 14"/>
            <p:cNvSpPr/>
            <p:nvPr/>
          </p:nvSpPr>
          <p:spPr>
            <a:xfrm>
              <a:off x="6039612" y="0"/>
              <a:ext cx="3104388" cy="5143500"/>
            </a:xfrm>
            <a:prstGeom prst="rect">
              <a:avLst/>
            </a:prstGeom>
            <a:solidFill>
              <a:srgbClr val="7670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998464" y="0"/>
              <a:ext cx="36576" cy="5143500"/>
            </a:xfrm>
            <a:prstGeom prst="rect">
              <a:avLst/>
            </a:prstGeom>
            <a:solidFill>
              <a:srgbClr val="B6B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3"/>
          <p:cNvSpPr txBox="1"/>
          <p:nvPr/>
        </p:nvSpPr>
        <p:spPr>
          <a:xfrm>
            <a:off x="6616698" y="915566"/>
            <a:ext cx="2191207" cy="158417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2911"/>
              </a:lnSpc>
              <a:defRPr lang="en-US"/>
            </a:pPr>
            <a:r>
              <a:rPr lang="en-US" sz="2800" dirty="0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What about?</a:t>
            </a:r>
            <a:endParaRPr lang="en-US" sz="2800" dirty="0">
              <a:solidFill>
                <a:srgbClr val="FFFFFF"/>
              </a:solidFill>
              <a:latin typeface="Gotham-Bold" charset="77"/>
              <a:ea typeface="Gotham-Bold" charset="77"/>
              <a:cs typeface="Gotham-Bold" charset="77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7394609" y="3896462"/>
            <a:ext cx="489759" cy="489759"/>
          </a:xfrm>
          <a:prstGeom prst="ellipse">
            <a:avLst/>
          </a:prstGeom>
          <a:solidFill>
            <a:srgbClr val="222943"/>
          </a:solidFill>
          <a:ln>
            <a:solidFill>
              <a:srgbClr val="2229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4328" y="4011911"/>
            <a:ext cx="249234" cy="228214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04304" y="4832148"/>
            <a:ext cx="2139696" cy="308610"/>
          </a:xfrm>
        </p:spPr>
        <p:txBody>
          <a:bodyPr/>
          <a:lstStyle/>
          <a:p>
            <a:fld id="{9BE53EAB-19D4-B734-27DD-D774E731E175}" type="slidenum">
              <a:rPr lang="uk-UA" sz="800" smtClean="0">
                <a:solidFill>
                  <a:srgbClr val="7C9FC3"/>
                </a:solidFill>
              </a:rPr>
              <a:t>20</a:t>
            </a:fld>
            <a:endParaRPr lang="uk-UA" sz="800" dirty="0">
              <a:solidFill>
                <a:srgbClr val="7C9FC3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6639190" y="699542"/>
            <a:ext cx="1965258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632380" y="2211710"/>
            <a:ext cx="1965258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7434072" y="4898928"/>
            <a:ext cx="1427227" cy="184666"/>
            <a:chOff x="7434072" y="4898928"/>
            <a:chExt cx="1427227" cy="184666"/>
          </a:xfrm>
        </p:grpSpPr>
        <p:sp>
          <p:nvSpPr>
            <p:cNvPr id="18" name="TextBox 17"/>
            <p:cNvSpPr txBox="1"/>
            <p:nvPr/>
          </p:nvSpPr>
          <p:spPr>
            <a:xfrm>
              <a:off x="7668344" y="4898928"/>
              <a:ext cx="11929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600" dirty="0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| ©2016 </a:t>
              </a:r>
              <a:r>
                <a:rPr lang="en-US" sz="600" dirty="0" err="1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mapp</a:t>
              </a:r>
              <a:r>
                <a:rPr lang="en-US" sz="600" dirty="0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 | </a:t>
              </a:r>
              <a:r>
                <a:rPr lang="en-US" sz="600" dirty="0" err="1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mapp.com</a:t>
              </a:r>
              <a:endParaRPr lang="en-US" sz="600" dirty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4072" y="4946904"/>
              <a:ext cx="320040" cy="92278"/>
            </a:xfrm>
            <a:prstGeom prst="rect">
              <a:avLst/>
            </a:prstGeom>
          </p:spPr>
        </p:pic>
      </p:grpSp>
      <p:sp>
        <p:nvSpPr>
          <p:cNvPr id="23" name="TextBox 4"/>
          <p:cNvSpPr txBox="1"/>
          <p:nvPr/>
        </p:nvSpPr>
        <p:spPr>
          <a:xfrm>
            <a:off x="683568" y="627534"/>
            <a:ext cx="4731006" cy="407202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Short answers to a few questions</a:t>
            </a:r>
            <a:endParaRPr lang="en-US" sz="1300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Can I unit test Lambda functions?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Yes, you can test locally with a runner. </a:t>
            </a: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Yes, you can test once deployed, but you have to be clever. (Lambda calls Lambda records output, API Gateway using http testing harnesses)</a:t>
            </a:r>
            <a:endParaRPr lang="en-US" sz="1403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Can I monitor my functions?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Yes, Lambdas are automatically setup with </a:t>
            </a:r>
            <a:r>
              <a:rPr lang="en-US" sz="1352" dirty="0" err="1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CloudWatch</a:t>
            </a: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 support.</a:t>
            </a: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Execution time limits?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Yes, a max of 300 seconds.</a:t>
            </a: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0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I have more questions</a:t>
            </a: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0" dirty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Go here: https://</a:t>
            </a:r>
            <a:r>
              <a:rPr lang="en-US" sz="1400" dirty="0" err="1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aws.amazon.com</a:t>
            </a:r>
            <a:r>
              <a:rPr lang="en-US" sz="1400" dirty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/lambda/</a:t>
            </a:r>
            <a:r>
              <a:rPr lang="en-US" sz="1400" dirty="0" err="1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faqs</a:t>
            </a:r>
            <a:r>
              <a:rPr lang="en-US" sz="1400" dirty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/</a:t>
            </a: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400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 smtClean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 smtClean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 smtClean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i="1" dirty="0">
              <a:solidFill>
                <a:srgbClr val="727271"/>
              </a:solidFill>
              <a:latin typeface="Gotham-Book" charset="77"/>
              <a:ea typeface="Gotham-Book" charset="77"/>
              <a:cs typeface="Gotham-Book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28281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 rot="10800000">
            <a:off x="-1" y="0"/>
            <a:ext cx="3058595" cy="5143500"/>
          </a:xfrm>
          <a:prstGeom prst="rect">
            <a:avLst/>
          </a:prstGeom>
          <a:solidFill>
            <a:srgbClr val="222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10800000">
            <a:off x="3063167" y="0"/>
            <a:ext cx="36576" cy="5143500"/>
          </a:xfrm>
          <a:prstGeom prst="rect">
            <a:avLst/>
          </a:prstGeom>
          <a:solidFill>
            <a:srgbClr val="B6B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39552" y="913873"/>
            <a:ext cx="2304256" cy="262007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2911"/>
              </a:lnSpc>
              <a:defRPr lang="en-US"/>
            </a:pPr>
            <a:r>
              <a:rPr lang="en-US" sz="2400" dirty="0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Tools you might want</a:t>
            </a:r>
            <a:endParaRPr lang="en-US" sz="2400" dirty="0">
              <a:solidFill>
                <a:srgbClr val="FFFFFF"/>
              </a:solidFill>
              <a:latin typeface="Gotham-Bold" charset="77"/>
              <a:ea typeface="Gotham-Bold" charset="77"/>
              <a:cs typeface="Gotham-Bold" charset="77"/>
            </a:endParaRPr>
          </a:p>
          <a:p>
            <a:pPr>
              <a:lnSpc>
                <a:spcPts val="2911"/>
              </a:lnSpc>
              <a:defRPr lang="en-US"/>
            </a:pPr>
            <a:endParaRPr lang="en-US" sz="2400" dirty="0">
              <a:solidFill>
                <a:srgbClr val="FFFFFF"/>
              </a:solidFill>
              <a:latin typeface="Gotham-Bold" charset="77"/>
              <a:ea typeface="Gotham-Bold" charset="77"/>
              <a:cs typeface="Gotham-Bold" charset="77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04304" y="4834890"/>
            <a:ext cx="2139696" cy="308610"/>
          </a:xfrm>
        </p:spPr>
        <p:txBody>
          <a:bodyPr/>
          <a:lstStyle/>
          <a:p>
            <a:fld id="{9BE53EAB-19D4-B734-27DD-D774E731E175}" type="slidenum">
              <a:rPr lang="uk-UA" sz="800" smtClean="0"/>
              <a:t>21</a:t>
            </a:fld>
            <a:endParaRPr lang="uk-UA" sz="8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546362" y="699542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39552" y="2211710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1331640" y="3830023"/>
            <a:ext cx="469919" cy="469919"/>
          </a:xfrm>
          <a:prstGeom prst="ellipse">
            <a:avLst/>
          </a:prstGeom>
          <a:solidFill>
            <a:srgbClr val="2560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2852" y="3923056"/>
            <a:ext cx="405696" cy="31954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7434072" y="4898928"/>
            <a:ext cx="1427227" cy="184666"/>
            <a:chOff x="7434072" y="4898928"/>
            <a:chExt cx="1427227" cy="184666"/>
          </a:xfrm>
        </p:grpSpPr>
        <p:sp>
          <p:nvSpPr>
            <p:cNvPr id="20" name="TextBox 19"/>
            <p:cNvSpPr txBox="1"/>
            <p:nvPr/>
          </p:nvSpPr>
          <p:spPr>
            <a:xfrm>
              <a:off x="7668344" y="4898928"/>
              <a:ext cx="11929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600" dirty="0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| ©2016 </a:t>
              </a:r>
              <a:r>
                <a:rPr lang="en-US" sz="600" dirty="0" err="1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mapp</a:t>
              </a:r>
              <a:r>
                <a:rPr lang="en-US" sz="600" dirty="0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 | </a:t>
              </a:r>
              <a:r>
                <a:rPr lang="en-US" sz="600" dirty="0" err="1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mapp.com</a:t>
              </a:r>
              <a:endParaRPr lang="en-US" sz="600" dirty="0">
                <a:solidFill>
                  <a:srgbClr val="7C9FC3"/>
                </a:solidFill>
                <a:latin typeface="Gotham Book" charset="0"/>
                <a:ea typeface="Gotham Book" charset="0"/>
                <a:cs typeface="Gotham Book" charset="0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34072" y="4946904"/>
              <a:ext cx="332624" cy="95907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3491880" y="555526"/>
            <a:ext cx="5388805" cy="407202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Here are some tools you will need and want.</a:t>
            </a:r>
            <a:endParaRPr lang="en-US" sz="1300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AWS CLI</a:t>
            </a: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You will not want to be working with the web console for all of this</a:t>
            </a:r>
            <a:endParaRPr lang="en-US" sz="1403" dirty="0" smtClean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err="1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Serverless</a:t>
            </a: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 Framework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You will want a framework to help you organize: </a:t>
            </a:r>
            <a:r>
              <a:rPr lang="en-US" sz="1352" dirty="0" err="1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www.serverless.com</a:t>
            </a: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Developer tools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Your scripts, editors, </a:t>
            </a:r>
            <a:r>
              <a:rPr lang="en-US" sz="1352" dirty="0" err="1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scm</a:t>
            </a: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, etc..</a:t>
            </a: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i="1" dirty="0">
              <a:solidFill>
                <a:srgbClr val="727271"/>
              </a:solidFill>
              <a:latin typeface="Gotham-Book" charset="77"/>
              <a:ea typeface="Gotham-Book" charset="77"/>
              <a:cs typeface="Gotham-Book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88987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22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" name="TextBox 4"/>
          <p:cNvSpPr txBox="1"/>
          <p:nvPr/>
        </p:nvSpPr>
        <p:spPr>
          <a:xfrm>
            <a:off x="0" y="1563999"/>
            <a:ext cx="9144000" cy="51894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 algn="ctr">
              <a:defRPr lang="en-US"/>
            </a:pPr>
            <a:r>
              <a:rPr lang="en-US" sz="3600" spc="-168" dirty="0" smtClean="0">
                <a:solidFill>
                  <a:srgbClr val="FFFFFF"/>
                </a:solidFill>
                <a:latin typeface="Gotham-Book" charset="77"/>
                <a:ea typeface="Gotham-Book" charset="77"/>
                <a:cs typeface="Gotham-Book" charset="77"/>
              </a:rPr>
              <a:t>Let’s get hands on</a:t>
            </a:r>
            <a:endParaRPr sz="3600" dirty="0">
              <a:solidFill>
                <a:srgbClr val="FFFFFF"/>
              </a:solidFill>
              <a:latin typeface="Gotham-Book" charset="77"/>
              <a:ea typeface="Gotham-Book" charset="77"/>
              <a:cs typeface="Gotham-Book" charset="77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5936" y="4371950"/>
            <a:ext cx="1266427" cy="3651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4821358"/>
            <a:ext cx="9144000" cy="165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solidFill>
                  <a:srgbClr val="7C9FC3"/>
                </a:solidFill>
                <a:latin typeface="Gotham Book" charset="0"/>
                <a:ea typeface="Gotham Book" charset="0"/>
                <a:cs typeface="Gotham Book" charset="0"/>
              </a:rPr>
              <a:t>mapp.com ©2016. All rights reserved. Confidential. Proprietary</a:t>
            </a:r>
            <a:endParaRPr lang="en-US" sz="700" dirty="0">
              <a:solidFill>
                <a:srgbClr val="7C9FC3"/>
              </a:solidFill>
              <a:latin typeface="Gotham Book" charset="0"/>
              <a:ea typeface="Gotham Book" charset="0"/>
              <a:cs typeface="Gotham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79712" y="2787774"/>
            <a:ext cx="5186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Grab the code here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 https</a:t>
            </a:r>
            <a:r>
              <a:rPr lang="en-US" dirty="0">
                <a:solidFill>
                  <a:schemeClr val="bg1"/>
                </a:solidFill>
              </a:rPr>
              <a:t>://</a:t>
            </a:r>
            <a:r>
              <a:rPr lang="en-US" dirty="0" err="1">
                <a:solidFill>
                  <a:schemeClr val="bg1"/>
                </a:solidFill>
              </a:rPr>
              <a:t>github.com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adrianpomilio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serverless</a:t>
            </a:r>
            <a:r>
              <a:rPr lang="en-US" dirty="0">
                <a:solidFill>
                  <a:schemeClr val="bg1"/>
                </a:solidFill>
              </a:rPr>
              <a:t>-how-to</a:t>
            </a:r>
          </a:p>
        </p:txBody>
      </p:sp>
    </p:spTree>
    <p:extLst>
      <p:ext uri="{BB962C8B-B14F-4D97-AF65-F5344CB8AC3E}">
        <p14:creationId xmlns:p14="http://schemas.microsoft.com/office/powerpoint/2010/main" val="465190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 rot="10800000">
            <a:off x="-1" y="0"/>
            <a:ext cx="3058595" cy="5143500"/>
          </a:xfrm>
          <a:prstGeom prst="rect">
            <a:avLst/>
          </a:prstGeom>
          <a:solidFill>
            <a:srgbClr val="222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10800000">
            <a:off x="3063167" y="0"/>
            <a:ext cx="36576" cy="5143500"/>
          </a:xfrm>
          <a:prstGeom prst="rect">
            <a:avLst/>
          </a:prstGeom>
          <a:solidFill>
            <a:srgbClr val="B6B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39552" y="913873"/>
            <a:ext cx="2304256" cy="262007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2911"/>
              </a:lnSpc>
              <a:defRPr lang="en-US"/>
            </a:pPr>
            <a:r>
              <a:rPr lang="en-US" sz="2400" dirty="0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What is this “</a:t>
            </a:r>
            <a:r>
              <a:rPr lang="en-US" sz="2400" dirty="0" err="1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serverless</a:t>
            </a:r>
            <a:r>
              <a:rPr lang="en-US" sz="2400" dirty="0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” stuff</a:t>
            </a:r>
            <a:endParaRPr lang="en-US" sz="2400" dirty="0">
              <a:solidFill>
                <a:srgbClr val="FFFFFF"/>
              </a:solidFill>
              <a:latin typeface="Gotham-Bold" charset="77"/>
              <a:ea typeface="Gotham-Bold" charset="77"/>
              <a:cs typeface="Gotham-Bold" charset="77"/>
            </a:endParaRPr>
          </a:p>
          <a:p>
            <a:pPr>
              <a:lnSpc>
                <a:spcPts val="2911"/>
              </a:lnSpc>
              <a:defRPr lang="en-US"/>
            </a:pPr>
            <a:endParaRPr lang="en-US" sz="2400" dirty="0">
              <a:solidFill>
                <a:srgbClr val="FFFFFF"/>
              </a:solidFill>
              <a:latin typeface="Gotham-Bold" charset="77"/>
              <a:ea typeface="Gotham-Bold" charset="77"/>
              <a:cs typeface="Gotham-Bold" charset="77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04304" y="4834890"/>
            <a:ext cx="2139696" cy="308610"/>
          </a:xfrm>
        </p:spPr>
        <p:txBody>
          <a:bodyPr/>
          <a:lstStyle/>
          <a:p>
            <a:fld id="{9BE53EAB-19D4-B734-27DD-D774E731E175}" type="slidenum">
              <a:rPr lang="uk-UA" sz="800" smtClean="0"/>
              <a:t>3</a:t>
            </a:fld>
            <a:endParaRPr lang="uk-UA" sz="800" dirty="0"/>
          </a:p>
        </p:txBody>
      </p:sp>
      <p:sp>
        <p:nvSpPr>
          <p:cNvPr id="15" name="TextBox 14"/>
          <p:cNvSpPr txBox="1"/>
          <p:nvPr/>
        </p:nvSpPr>
        <p:spPr>
          <a:xfrm>
            <a:off x="3647692" y="586761"/>
            <a:ext cx="4731006" cy="407202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What is </a:t>
            </a:r>
            <a:r>
              <a:rPr lang="en-US" sz="13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does </a:t>
            </a:r>
            <a:r>
              <a:rPr lang="en-US" sz="1300" dirty="0" err="1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serverless</a:t>
            </a:r>
            <a:r>
              <a:rPr lang="en-US" sz="13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 really mean</a:t>
            </a:r>
            <a:endParaRPr lang="en-US" sz="1352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Servers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Yes, there are still servers, we just don’t maintain them anymore</a:t>
            </a: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403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Concept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err="1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Serverless</a:t>
            </a: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 is a concept, not a specific technology  </a:t>
            </a: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Small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err="1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Serverless</a:t>
            </a: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 is about small pieces of functionality</a:t>
            </a: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Complexity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While making things simpler complexity creeps in</a:t>
            </a: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i="1" dirty="0">
              <a:solidFill>
                <a:srgbClr val="727271"/>
              </a:solidFill>
              <a:latin typeface="Gotham-Book" charset="77"/>
              <a:ea typeface="Gotham-Book" charset="77"/>
              <a:cs typeface="Gotham-Book" charset="77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546362" y="699542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39552" y="2211710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1331640" y="3830023"/>
            <a:ext cx="469919" cy="469919"/>
          </a:xfrm>
          <a:prstGeom prst="ellipse">
            <a:avLst/>
          </a:prstGeom>
          <a:solidFill>
            <a:srgbClr val="2560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2852" y="3923056"/>
            <a:ext cx="405696" cy="31954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7434072" y="4898928"/>
            <a:ext cx="1427227" cy="184666"/>
            <a:chOff x="7434072" y="4898928"/>
            <a:chExt cx="1427227" cy="184666"/>
          </a:xfrm>
        </p:grpSpPr>
        <p:sp>
          <p:nvSpPr>
            <p:cNvPr id="20" name="TextBox 19"/>
            <p:cNvSpPr txBox="1"/>
            <p:nvPr/>
          </p:nvSpPr>
          <p:spPr>
            <a:xfrm>
              <a:off x="7668344" y="4898928"/>
              <a:ext cx="11929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600" dirty="0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| ©2016 </a:t>
              </a:r>
              <a:r>
                <a:rPr lang="en-US" sz="600" dirty="0" err="1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mapp</a:t>
              </a:r>
              <a:r>
                <a:rPr lang="en-US" sz="600" dirty="0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 | </a:t>
              </a:r>
              <a:r>
                <a:rPr lang="en-US" sz="600" dirty="0" err="1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mapp.com</a:t>
              </a:r>
              <a:endParaRPr lang="en-US" sz="600" dirty="0">
                <a:solidFill>
                  <a:srgbClr val="7C9FC3"/>
                </a:solidFill>
                <a:latin typeface="Gotham Book" charset="0"/>
                <a:ea typeface="Gotham Book" charset="0"/>
                <a:cs typeface="Gotham Book" charset="0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34072" y="4946904"/>
              <a:ext cx="332624" cy="959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3147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74" y="1491630"/>
            <a:ext cx="9144000" cy="487680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-36512" y="-20538"/>
            <a:ext cx="9182752" cy="1923677"/>
            <a:chOff x="-56360" y="0"/>
            <a:chExt cx="9182752" cy="1923677"/>
          </a:xfrm>
        </p:grpSpPr>
        <p:sp>
          <p:nvSpPr>
            <p:cNvPr id="20" name="Rectangle 19"/>
            <p:cNvSpPr/>
            <p:nvPr/>
          </p:nvSpPr>
          <p:spPr>
            <a:xfrm rot="16200000">
              <a:off x="3586184" y="-3620456"/>
              <a:ext cx="1919752" cy="9160664"/>
            </a:xfrm>
            <a:prstGeom prst="rect">
              <a:avLst/>
            </a:prstGeom>
            <a:solidFill>
              <a:srgbClr val="3365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4512156" y="-2690558"/>
              <a:ext cx="45719" cy="9182752"/>
            </a:xfrm>
            <a:prstGeom prst="rect">
              <a:avLst/>
            </a:prstGeom>
            <a:solidFill>
              <a:srgbClr val="B6B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220072" y="339502"/>
            <a:ext cx="3130624" cy="117094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1716"/>
              </a:lnSpc>
              <a:spcAft>
                <a:spcPts val="200"/>
              </a:spcAft>
              <a:defRPr lang="en-US"/>
            </a:pPr>
            <a:r>
              <a:rPr lang="en-US" sz="1300" dirty="0" smtClean="0">
                <a:solidFill>
                  <a:srgbClr val="FFFFFF"/>
                </a:solidFill>
                <a:latin typeface="Gotham-Book" charset="77"/>
                <a:ea typeface="Gotham-Book" charset="77"/>
                <a:cs typeface="Gotham-Book" charset="77"/>
              </a:rPr>
              <a:t>Adrian Pomilio  </a:t>
            </a:r>
          </a:p>
          <a:p>
            <a:pPr>
              <a:lnSpc>
                <a:spcPts val="1716"/>
              </a:lnSpc>
              <a:spcAft>
                <a:spcPts val="200"/>
              </a:spcAft>
              <a:defRPr lang="en-US"/>
            </a:pPr>
            <a:r>
              <a:rPr lang="en-US" sz="1200" dirty="0" smtClean="0">
                <a:solidFill>
                  <a:srgbClr val="FFFFFF"/>
                </a:solidFill>
                <a:latin typeface="Gotham-Book" charset="77"/>
                <a:ea typeface="Gotham-Book" charset="77"/>
                <a:cs typeface="Gotham-Book" charset="77"/>
              </a:rPr>
              <a:t>Sr. UI Architect &amp; Platform Architecture Lead</a:t>
            </a:r>
          </a:p>
          <a:p>
            <a:pPr>
              <a:lnSpc>
                <a:spcPts val="1716"/>
              </a:lnSpc>
              <a:spcAft>
                <a:spcPts val="200"/>
              </a:spcAft>
              <a:defRPr lang="en-US"/>
            </a:pPr>
            <a:r>
              <a:rPr lang="en-US" sz="1200" dirty="0" err="1" smtClean="0">
                <a:solidFill>
                  <a:srgbClr val="FFFFFF"/>
                </a:solidFill>
                <a:latin typeface="Gotham-Book" charset="77"/>
                <a:ea typeface="Gotham-Book" charset="77"/>
                <a:cs typeface="Gotham-Book" charset="77"/>
              </a:rPr>
              <a:t>Mapp</a:t>
            </a:r>
            <a:r>
              <a:rPr lang="en-US" sz="1200" dirty="0" smtClean="0">
                <a:solidFill>
                  <a:srgbClr val="FFFFFF"/>
                </a:solidFill>
                <a:latin typeface="Gotham-Book" charset="77"/>
                <a:ea typeface="Gotham-Book" charset="77"/>
                <a:cs typeface="Gotham-Book" charset="77"/>
              </a:rPr>
              <a:t> Digital / </a:t>
            </a:r>
            <a:r>
              <a:rPr lang="en-US" sz="1200" dirty="0" err="1" smtClean="0">
                <a:solidFill>
                  <a:srgbClr val="FFFFFF"/>
                </a:solidFill>
                <a:latin typeface="Gotham-Book" charset="77"/>
                <a:ea typeface="Gotham-Book" charset="77"/>
                <a:cs typeface="Gotham-Book" charset="77"/>
              </a:rPr>
              <a:t>www.mapp.com</a:t>
            </a:r>
            <a:r>
              <a:rPr lang="en-US" sz="1200" dirty="0" smtClean="0">
                <a:solidFill>
                  <a:srgbClr val="FFFFFF"/>
                </a:solidFill>
                <a:latin typeface="Gotham-Book" charset="77"/>
                <a:ea typeface="Gotham-Book" charset="77"/>
                <a:cs typeface="Gotham-Book" charset="77"/>
              </a:rPr>
              <a:t>  </a:t>
            </a:r>
            <a:br>
              <a:rPr lang="en-US" sz="1200" dirty="0" smtClean="0">
                <a:solidFill>
                  <a:srgbClr val="FFFFFF"/>
                </a:solidFill>
                <a:latin typeface="Gotham-Book" charset="77"/>
                <a:ea typeface="Gotham-Book" charset="77"/>
                <a:cs typeface="Gotham-Book" charset="77"/>
              </a:rPr>
            </a:br>
            <a:endParaRPr lang="en-US" sz="1200" dirty="0" smtClean="0">
              <a:solidFill>
                <a:srgbClr val="FFFFFF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Aft>
                <a:spcPts val="200"/>
              </a:spcAft>
              <a:defRPr lang="en-US"/>
            </a:pPr>
            <a:r>
              <a:rPr lang="en-US" sz="1200" dirty="0" smtClean="0">
                <a:solidFill>
                  <a:srgbClr val="FFFFFF"/>
                </a:solidFill>
                <a:latin typeface="Gotham-Book" charset="77"/>
                <a:ea typeface="Gotham-Book" charset="77"/>
                <a:cs typeface="Gotham-Book" charset="77"/>
              </a:rPr>
              <a:t>Twitter / </a:t>
            </a:r>
            <a:r>
              <a:rPr lang="en-US" sz="1200" dirty="0" err="1" smtClean="0">
                <a:solidFill>
                  <a:srgbClr val="FFFFFF"/>
                </a:solidFill>
                <a:latin typeface="Gotham-Book" charset="77"/>
                <a:ea typeface="Gotham-Book" charset="77"/>
                <a:cs typeface="Gotham-Book" charset="77"/>
              </a:rPr>
              <a:t>github</a:t>
            </a:r>
            <a:r>
              <a:rPr lang="en-US" sz="1200" dirty="0" smtClean="0">
                <a:solidFill>
                  <a:srgbClr val="FFFFFF"/>
                </a:solidFill>
                <a:latin typeface="Gotham-Book" charset="77"/>
                <a:ea typeface="Gotham-Book" charset="77"/>
                <a:cs typeface="Gotham-Book" charset="77"/>
              </a:rPr>
              <a:t> / </a:t>
            </a:r>
            <a:r>
              <a:rPr lang="en-US" sz="1200" dirty="0" err="1" smtClean="0">
                <a:solidFill>
                  <a:srgbClr val="FFFFFF"/>
                </a:solidFill>
                <a:latin typeface="Gotham-Book" charset="77"/>
                <a:ea typeface="Gotham-Book" charset="77"/>
                <a:cs typeface="Gotham-Book" charset="77"/>
              </a:rPr>
              <a:t>linkedIn</a:t>
            </a:r>
            <a:r>
              <a:rPr lang="en-US" sz="1200" dirty="0" smtClean="0">
                <a:solidFill>
                  <a:srgbClr val="FFFFFF"/>
                </a:solidFill>
                <a:latin typeface="Gotham-Book" charset="77"/>
                <a:ea typeface="Gotham-Book" charset="77"/>
                <a:cs typeface="Gotham-Book" charset="77"/>
              </a:rPr>
              <a:t> : </a:t>
            </a:r>
            <a:r>
              <a:rPr lang="en-US" sz="1200" dirty="0" err="1" smtClean="0">
                <a:solidFill>
                  <a:srgbClr val="FFFFFF"/>
                </a:solidFill>
                <a:latin typeface="Gotham-Book" charset="77"/>
                <a:ea typeface="Gotham-Book" charset="77"/>
                <a:cs typeface="Gotham-Book" charset="77"/>
              </a:rPr>
              <a:t>adrianpomilio</a:t>
            </a:r>
            <a:endParaRPr sz="1200" dirty="0">
              <a:solidFill>
                <a:srgbClr val="FFFFFF"/>
              </a:solidFill>
              <a:latin typeface="Gotham-Book" charset="77"/>
              <a:ea typeface="Gotham-Book" charset="77"/>
              <a:cs typeface="Gotham-Book" charset="7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9692" y="339502"/>
            <a:ext cx="4234025" cy="6480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2911"/>
              </a:lnSpc>
              <a:defRPr lang="en-US"/>
            </a:pPr>
            <a:r>
              <a:rPr lang="en-US" sz="2400" dirty="0" err="1" smtClean="0">
                <a:solidFill>
                  <a:srgbClr val="FFFFFF"/>
                </a:solidFill>
                <a:latin typeface="Gotham-Bold" charset="77"/>
                <a:ea typeface="Gotham-Book" charset="77"/>
                <a:cs typeface="Gotham-Book" charset="77"/>
              </a:rPr>
              <a:t>Serverless</a:t>
            </a:r>
            <a:r>
              <a:rPr lang="en-US" sz="2400" dirty="0" smtClean="0">
                <a:solidFill>
                  <a:srgbClr val="FFFFFF"/>
                </a:solidFill>
                <a:latin typeface="Gotham-Bold" charset="77"/>
                <a:ea typeface="Gotham-Book" charset="77"/>
                <a:cs typeface="Gotham-Book" charset="77"/>
              </a:rPr>
              <a:t>  or </a:t>
            </a:r>
          </a:p>
          <a:p>
            <a:pPr>
              <a:lnSpc>
                <a:spcPts val="2911"/>
              </a:lnSpc>
              <a:defRPr lang="en-US"/>
            </a:pPr>
            <a:r>
              <a:rPr lang="en-US" sz="1600" dirty="0" smtClean="0">
                <a:solidFill>
                  <a:srgbClr val="FFFFFF"/>
                </a:solidFill>
                <a:latin typeface="Gotham-Book" charset="77"/>
                <a:ea typeface="Gotham-Book" charset="77"/>
                <a:cs typeface="Gotham-Book" charset="77"/>
              </a:rPr>
              <a:t>How </a:t>
            </a:r>
            <a:r>
              <a:rPr lang="en-US" sz="1600" dirty="0">
                <a:solidFill>
                  <a:srgbClr val="FFFFFF"/>
                </a:solidFill>
                <a:latin typeface="Gotham-Book" charset="77"/>
                <a:ea typeface="Gotham-Book" charset="77"/>
                <a:cs typeface="Gotham-Book" charset="77"/>
              </a:rPr>
              <a:t>a bunch of caddies made me lose my </a:t>
            </a:r>
            <a:r>
              <a:rPr lang="en-US" sz="1600" strike="sngStrike" dirty="0">
                <a:solidFill>
                  <a:srgbClr val="FFFFFF"/>
                </a:solidFill>
                <a:latin typeface="Gotham-Book" charset="77"/>
                <a:ea typeface="Gotham-Book" charset="77"/>
                <a:cs typeface="Gotham-Book" charset="77"/>
              </a:rPr>
              <a:t>mind</a:t>
            </a:r>
            <a:r>
              <a:rPr lang="en-US" sz="1600" dirty="0">
                <a:solidFill>
                  <a:srgbClr val="FFFFFF"/>
                </a:solidFill>
                <a:latin typeface="Gotham-Book" charset="77"/>
                <a:ea typeface="Gotham-Book" charset="77"/>
                <a:cs typeface="Gotham-Book" charset="77"/>
              </a:rPr>
              <a:t> servers</a:t>
            </a:r>
          </a:p>
          <a:p>
            <a:pPr>
              <a:lnSpc>
                <a:spcPts val="2911"/>
              </a:lnSpc>
              <a:defRPr lang="en-US"/>
            </a:pPr>
            <a:endParaRPr lang="en-US" sz="2400" dirty="0">
              <a:solidFill>
                <a:srgbClr val="FFFFFF"/>
              </a:solidFill>
              <a:latin typeface="Gotham-Book" charset="77"/>
              <a:ea typeface="Gotham-Book" charset="77"/>
              <a:cs typeface="Gotham-Book" charset="77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39692" y="267494"/>
            <a:ext cx="4420340" cy="1224136"/>
            <a:chOff x="439692" y="267494"/>
            <a:chExt cx="1972068" cy="1224136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446502" y="267494"/>
              <a:ext cx="1965258" cy="0"/>
            </a:xfrm>
            <a:prstGeom prst="line">
              <a:avLst/>
            </a:prstGeom>
            <a:ln w="38100" cap="rnd">
              <a:solidFill>
                <a:srgbClr val="22294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439692" y="1491630"/>
              <a:ext cx="1965258" cy="0"/>
            </a:xfrm>
            <a:prstGeom prst="line">
              <a:avLst/>
            </a:prstGeom>
            <a:ln w="38100" cap="rnd">
              <a:solidFill>
                <a:srgbClr val="22294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6992873" y="4834890"/>
            <a:ext cx="2139696" cy="308610"/>
          </a:xfrm>
        </p:spPr>
        <p:txBody>
          <a:bodyPr/>
          <a:lstStyle/>
          <a:p>
            <a:fld id="{9BE53EAB-19D4-B734-27DD-D774E731E175}" type="slidenum">
              <a:rPr lang="uk-UA" sz="800" smtClean="0"/>
              <a:t>4</a:t>
            </a:fld>
            <a:endParaRPr lang="uk-UA" sz="8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7434072" y="4898928"/>
            <a:ext cx="1427227" cy="184666"/>
            <a:chOff x="7434072" y="4898928"/>
            <a:chExt cx="1427227" cy="184666"/>
          </a:xfrm>
        </p:grpSpPr>
        <p:sp>
          <p:nvSpPr>
            <p:cNvPr id="16" name="TextBox 15"/>
            <p:cNvSpPr txBox="1"/>
            <p:nvPr/>
          </p:nvSpPr>
          <p:spPr>
            <a:xfrm>
              <a:off x="7668344" y="4898928"/>
              <a:ext cx="11929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600" dirty="0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| ©2016 </a:t>
              </a:r>
              <a:r>
                <a:rPr lang="en-US" sz="600" dirty="0" err="1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mapp</a:t>
              </a:r>
              <a:r>
                <a:rPr lang="en-US" sz="600" dirty="0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 | </a:t>
              </a:r>
              <a:r>
                <a:rPr lang="en-US" sz="600" dirty="0" err="1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mapp.com</a:t>
              </a:r>
              <a:endParaRPr lang="en-US" sz="600" dirty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4072" y="4946904"/>
              <a:ext cx="320040" cy="9227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3"/>
          <p:cNvPicPr>
            <a:picLocks noChangeAspect="1"/>
          </p:cNvPicPr>
          <p:nvPr/>
        </p:nvPicPr>
        <p:blipFill>
          <a:blip r:embed="rId2"/>
          <a:srcRect t="1106" b="1106"/>
          <a:stretch>
            <a:fillRect/>
          </a:stretch>
        </p:blipFill>
        <p:spPr>
          <a:xfrm>
            <a:off x="-1044624" y="-164554"/>
            <a:ext cx="7632848" cy="5744036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998464" y="0"/>
            <a:ext cx="3145536" cy="5143500"/>
            <a:chOff x="5998464" y="0"/>
            <a:chExt cx="3145536" cy="5143500"/>
          </a:xfrm>
        </p:grpSpPr>
        <p:sp>
          <p:nvSpPr>
            <p:cNvPr id="13" name="Rectangle 12"/>
            <p:cNvSpPr/>
            <p:nvPr/>
          </p:nvSpPr>
          <p:spPr>
            <a:xfrm>
              <a:off x="6039612" y="0"/>
              <a:ext cx="3104388" cy="5143500"/>
            </a:xfrm>
            <a:prstGeom prst="rect">
              <a:avLst/>
            </a:prstGeom>
            <a:solidFill>
              <a:srgbClr val="2229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998464" y="0"/>
              <a:ext cx="36576" cy="5143500"/>
            </a:xfrm>
            <a:prstGeom prst="rect">
              <a:avLst/>
            </a:prstGeom>
            <a:solidFill>
              <a:srgbClr val="B6B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3"/>
          <p:cNvSpPr txBox="1"/>
          <p:nvPr/>
        </p:nvSpPr>
        <p:spPr>
          <a:xfrm>
            <a:off x="6560372" y="1203598"/>
            <a:ext cx="2188092" cy="9179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2911"/>
              </a:lnSpc>
              <a:defRPr lang="en-US"/>
            </a:pPr>
            <a:r>
              <a:rPr lang="en-US" sz="2800" dirty="0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The Story</a:t>
            </a:r>
            <a:endParaRPr lang="en-US" sz="2800" dirty="0">
              <a:solidFill>
                <a:srgbClr val="FFFFFF"/>
              </a:solidFill>
              <a:latin typeface="Gotham-Bold" charset="77"/>
              <a:ea typeface="Gotham-Bold" charset="77"/>
              <a:cs typeface="Gotham-Bold" charset="77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6567182" y="987574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560372" y="2211710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>
            <a:spLocks noChangeAspect="1"/>
          </p:cNvSpPr>
          <p:nvPr/>
        </p:nvSpPr>
        <p:spPr>
          <a:xfrm>
            <a:off x="7322601" y="3896462"/>
            <a:ext cx="489759" cy="489759"/>
          </a:xfrm>
          <a:prstGeom prst="ellipse">
            <a:avLst/>
          </a:prstGeom>
          <a:solidFill>
            <a:srgbClr val="D15E26"/>
          </a:solidFill>
          <a:ln>
            <a:solidFill>
              <a:srgbClr val="D15E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4293" y="3957001"/>
            <a:ext cx="303589" cy="342942"/>
          </a:xfrm>
          <a:prstGeom prst="rect">
            <a:avLst/>
          </a:prstGeom>
        </p:spPr>
      </p:pic>
      <p:sp>
        <p:nvSpPr>
          <p:cNvPr id="26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04304" y="4834890"/>
            <a:ext cx="2139696" cy="308610"/>
          </a:xfrm>
        </p:spPr>
        <p:txBody>
          <a:bodyPr/>
          <a:lstStyle/>
          <a:p>
            <a:fld id="{9BE53EAB-19D4-B734-27DD-D774E731E175}" type="slidenum">
              <a:rPr lang="uk-UA" sz="800" smtClean="0"/>
              <a:t>5</a:t>
            </a:fld>
            <a:endParaRPr lang="uk-UA" sz="8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7434072" y="4898928"/>
            <a:ext cx="1427227" cy="184666"/>
            <a:chOff x="7434072" y="4898928"/>
            <a:chExt cx="1427227" cy="184666"/>
          </a:xfrm>
        </p:grpSpPr>
        <p:sp>
          <p:nvSpPr>
            <p:cNvPr id="17" name="TextBox 16"/>
            <p:cNvSpPr txBox="1"/>
            <p:nvPr/>
          </p:nvSpPr>
          <p:spPr>
            <a:xfrm>
              <a:off x="7668344" y="4898928"/>
              <a:ext cx="11929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600" dirty="0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| ©2016 </a:t>
              </a:r>
              <a:r>
                <a:rPr lang="en-US" sz="600" dirty="0" err="1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mapp</a:t>
              </a:r>
              <a:r>
                <a:rPr lang="en-US" sz="600" dirty="0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 | </a:t>
              </a:r>
              <a:r>
                <a:rPr lang="en-US" sz="600" dirty="0" err="1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mapp.com</a:t>
              </a:r>
              <a:endParaRPr lang="en-US" sz="600" dirty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4072" y="4946904"/>
              <a:ext cx="320040" cy="9227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0"/>
            <a:ext cx="8567936" cy="5152661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-1" y="0"/>
            <a:ext cx="3099744" cy="5143500"/>
            <a:chOff x="-1" y="0"/>
            <a:chExt cx="3099744" cy="5143500"/>
          </a:xfrm>
        </p:grpSpPr>
        <p:sp>
          <p:nvSpPr>
            <p:cNvPr id="15" name="Rectangle 14"/>
            <p:cNvSpPr/>
            <p:nvPr/>
          </p:nvSpPr>
          <p:spPr>
            <a:xfrm rot="10800000">
              <a:off x="-1" y="0"/>
              <a:ext cx="3058595" cy="5143500"/>
            </a:xfrm>
            <a:prstGeom prst="rect">
              <a:avLst/>
            </a:prstGeom>
            <a:solidFill>
              <a:srgbClr val="D66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 rot="10800000">
              <a:off x="3063167" y="0"/>
              <a:ext cx="36576" cy="5143500"/>
            </a:xfrm>
            <a:prstGeom prst="rect">
              <a:avLst/>
            </a:prstGeom>
            <a:solidFill>
              <a:srgbClr val="B6B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39552" y="1203598"/>
            <a:ext cx="2075667" cy="115403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2911"/>
              </a:lnSpc>
              <a:defRPr lang="en-US"/>
            </a:pPr>
            <a:r>
              <a:rPr lang="en-US" sz="2400" dirty="0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Requirements are gathered</a:t>
            </a: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1259632" y="3896462"/>
            <a:ext cx="489759" cy="489759"/>
          </a:xfrm>
          <a:prstGeom prst="ellipse">
            <a:avLst/>
          </a:prstGeom>
          <a:solidFill>
            <a:srgbClr val="7C9FC3"/>
          </a:solidFill>
          <a:ln>
            <a:solidFill>
              <a:srgbClr val="7C9F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8723" y="3954177"/>
            <a:ext cx="231575" cy="374327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546362" y="987574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9552" y="2211710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04304" y="4834890"/>
            <a:ext cx="2139696" cy="308610"/>
          </a:xfrm>
        </p:spPr>
        <p:txBody>
          <a:bodyPr/>
          <a:lstStyle/>
          <a:p>
            <a:fld id="{9BE53EAB-19D4-B734-27DD-D774E731E175}" type="slidenum">
              <a:rPr lang="uk-UA" sz="800" smtClean="0"/>
              <a:t>6</a:t>
            </a:fld>
            <a:endParaRPr lang="uk-UA" sz="8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7434072" y="4898928"/>
            <a:ext cx="1427227" cy="184666"/>
            <a:chOff x="7434072" y="4898928"/>
            <a:chExt cx="1427227" cy="184666"/>
          </a:xfrm>
        </p:grpSpPr>
        <p:sp>
          <p:nvSpPr>
            <p:cNvPr id="17" name="TextBox 16"/>
            <p:cNvSpPr txBox="1"/>
            <p:nvPr/>
          </p:nvSpPr>
          <p:spPr>
            <a:xfrm>
              <a:off x="7668344" y="4898928"/>
              <a:ext cx="11929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600" dirty="0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| ©2016 </a:t>
              </a:r>
              <a:r>
                <a:rPr lang="en-US" sz="600" dirty="0" err="1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mapp</a:t>
              </a:r>
              <a:r>
                <a:rPr lang="en-US" sz="600" dirty="0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 | </a:t>
              </a:r>
              <a:r>
                <a:rPr lang="en-US" sz="600" dirty="0" err="1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mapp.com</a:t>
              </a:r>
              <a:endParaRPr lang="en-US" sz="600" dirty="0">
                <a:solidFill>
                  <a:srgbClr val="7C9FC3"/>
                </a:solidFill>
                <a:latin typeface="Gotham Book" charset="0"/>
                <a:ea typeface="Gotham Book" charset="0"/>
                <a:cs typeface="Gotham Book" charset="0"/>
              </a:endParaRP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34072" y="4946904"/>
              <a:ext cx="332624" cy="9590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8601" y="0"/>
            <a:ext cx="9143999" cy="51435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998464" y="0"/>
            <a:ext cx="3145536" cy="5143500"/>
            <a:chOff x="5998464" y="0"/>
            <a:chExt cx="3145536" cy="5143500"/>
          </a:xfrm>
        </p:grpSpPr>
        <p:sp>
          <p:nvSpPr>
            <p:cNvPr id="15" name="Rectangle 14"/>
            <p:cNvSpPr/>
            <p:nvPr/>
          </p:nvSpPr>
          <p:spPr>
            <a:xfrm>
              <a:off x="6039612" y="0"/>
              <a:ext cx="3104388" cy="5143500"/>
            </a:xfrm>
            <a:prstGeom prst="rect">
              <a:avLst/>
            </a:prstGeom>
            <a:solidFill>
              <a:srgbClr val="7670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998464" y="0"/>
              <a:ext cx="36576" cy="5143500"/>
            </a:xfrm>
            <a:prstGeom prst="rect">
              <a:avLst/>
            </a:prstGeom>
            <a:solidFill>
              <a:srgbClr val="B6B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3"/>
          <p:cNvSpPr txBox="1"/>
          <p:nvPr/>
        </p:nvSpPr>
        <p:spPr>
          <a:xfrm>
            <a:off x="6616698" y="915566"/>
            <a:ext cx="2191207" cy="108346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2911"/>
              </a:lnSpc>
              <a:defRPr lang="en-US"/>
            </a:pPr>
            <a:r>
              <a:rPr lang="en-US" sz="2800" dirty="0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Development</a:t>
            </a:r>
          </a:p>
          <a:p>
            <a:pPr>
              <a:lnSpc>
                <a:spcPts val="2911"/>
              </a:lnSpc>
              <a:defRPr lang="en-US"/>
            </a:pPr>
            <a:r>
              <a:rPr lang="en-US" sz="2800" dirty="0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begins</a:t>
            </a:r>
            <a:endParaRPr lang="en-US" sz="2800" dirty="0">
              <a:solidFill>
                <a:srgbClr val="FFFFFF"/>
              </a:solidFill>
              <a:latin typeface="Gotham-Bold" charset="77"/>
              <a:ea typeface="Gotham-Bold" charset="77"/>
              <a:cs typeface="Gotham-Bold" charset="77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7394609" y="3896462"/>
            <a:ext cx="489759" cy="489759"/>
          </a:xfrm>
          <a:prstGeom prst="ellipse">
            <a:avLst/>
          </a:prstGeom>
          <a:solidFill>
            <a:srgbClr val="222943"/>
          </a:solidFill>
          <a:ln>
            <a:solidFill>
              <a:srgbClr val="2229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4328" y="4011911"/>
            <a:ext cx="249234" cy="228214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04304" y="4832148"/>
            <a:ext cx="2139696" cy="308610"/>
          </a:xfrm>
        </p:spPr>
        <p:txBody>
          <a:bodyPr/>
          <a:lstStyle/>
          <a:p>
            <a:fld id="{9BE53EAB-19D4-B734-27DD-D774E731E175}" type="slidenum">
              <a:rPr lang="uk-UA" sz="800" smtClean="0">
                <a:solidFill>
                  <a:srgbClr val="7C9FC3"/>
                </a:solidFill>
              </a:rPr>
              <a:t>7</a:t>
            </a:fld>
            <a:endParaRPr lang="uk-UA" sz="800" dirty="0">
              <a:solidFill>
                <a:srgbClr val="7C9FC3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6639190" y="699542"/>
            <a:ext cx="1965258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632380" y="2211710"/>
            <a:ext cx="1965258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7434072" y="4898928"/>
            <a:ext cx="1427227" cy="184666"/>
            <a:chOff x="7434072" y="4898928"/>
            <a:chExt cx="1427227" cy="184666"/>
          </a:xfrm>
        </p:grpSpPr>
        <p:sp>
          <p:nvSpPr>
            <p:cNvPr id="18" name="TextBox 17"/>
            <p:cNvSpPr txBox="1"/>
            <p:nvPr/>
          </p:nvSpPr>
          <p:spPr>
            <a:xfrm>
              <a:off x="7668344" y="4898928"/>
              <a:ext cx="11929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600" dirty="0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| ©2016 </a:t>
              </a:r>
              <a:r>
                <a:rPr lang="en-US" sz="600" dirty="0" err="1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mapp</a:t>
              </a:r>
              <a:r>
                <a:rPr lang="en-US" sz="600" dirty="0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 | </a:t>
              </a:r>
              <a:r>
                <a:rPr lang="en-US" sz="600" dirty="0" err="1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mapp.com</a:t>
              </a:r>
              <a:endParaRPr lang="en-US" sz="600" dirty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4072" y="4946904"/>
              <a:ext cx="320040" cy="922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954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3"/>
          <p:cNvPicPr>
            <a:picLocks noChangeAspect="1"/>
          </p:cNvPicPr>
          <p:nvPr/>
        </p:nvPicPr>
        <p:blipFill>
          <a:blip r:embed="rId2"/>
          <a:srcRect l="4542" r="4542"/>
          <a:stretch>
            <a:fillRect/>
          </a:stretch>
        </p:blipFill>
        <p:spPr>
          <a:xfrm>
            <a:off x="1187624" y="0"/>
            <a:ext cx="8607760" cy="513350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 rot="10800000">
            <a:off x="-1" y="0"/>
            <a:ext cx="3058595" cy="5143500"/>
          </a:xfrm>
          <a:prstGeom prst="rect">
            <a:avLst/>
          </a:prstGeom>
          <a:solidFill>
            <a:srgbClr val="336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6596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 rot="10800000">
            <a:off x="3063167" y="0"/>
            <a:ext cx="36576" cy="5143500"/>
          </a:xfrm>
          <a:prstGeom prst="rect">
            <a:avLst/>
          </a:prstGeom>
          <a:solidFill>
            <a:srgbClr val="B6B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9552" y="1203598"/>
            <a:ext cx="2171593" cy="93801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2911"/>
              </a:lnSpc>
              <a:defRPr lang="en-US"/>
            </a:pPr>
            <a:r>
              <a:rPr lang="en-US" sz="2400" dirty="0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Setup the infrastructure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04304" y="4834890"/>
            <a:ext cx="2139696" cy="308610"/>
          </a:xfrm>
        </p:spPr>
        <p:txBody>
          <a:bodyPr/>
          <a:lstStyle/>
          <a:p>
            <a:fld id="{9BE53EAB-19D4-B734-27DD-D774E731E175}" type="slidenum">
              <a:rPr lang="uk-UA" sz="800" smtClean="0"/>
              <a:t>8</a:t>
            </a:fld>
            <a:endParaRPr lang="uk-UA" sz="8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546362" y="987574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39552" y="2211710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288200" y="3896462"/>
            <a:ext cx="475488" cy="475488"/>
          </a:xfrm>
          <a:prstGeom prst="ellipse">
            <a:avLst/>
          </a:prstGeom>
          <a:solidFill>
            <a:srgbClr val="222943"/>
          </a:solidFill>
          <a:ln>
            <a:solidFill>
              <a:srgbClr val="2229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4371" y="4019020"/>
            <a:ext cx="237744" cy="24883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7434072" y="4898928"/>
            <a:ext cx="1427227" cy="184666"/>
            <a:chOff x="7434072" y="4898928"/>
            <a:chExt cx="1427227" cy="184666"/>
          </a:xfrm>
        </p:grpSpPr>
        <p:sp>
          <p:nvSpPr>
            <p:cNvPr id="23" name="TextBox 22"/>
            <p:cNvSpPr txBox="1"/>
            <p:nvPr/>
          </p:nvSpPr>
          <p:spPr>
            <a:xfrm>
              <a:off x="7668344" y="4898928"/>
              <a:ext cx="11929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600" dirty="0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| ©2016 </a:t>
              </a:r>
              <a:r>
                <a:rPr lang="en-US" sz="600" dirty="0" err="1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mapp</a:t>
              </a:r>
              <a:r>
                <a:rPr lang="en-US" sz="600" dirty="0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 | </a:t>
              </a:r>
              <a:r>
                <a:rPr lang="en-US" sz="600" dirty="0" err="1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mapp.com</a:t>
              </a:r>
              <a:endParaRPr lang="en-US" sz="600" dirty="0">
                <a:solidFill>
                  <a:srgbClr val="7C9FC3"/>
                </a:solidFill>
                <a:latin typeface="Gotham Book" charset="0"/>
                <a:ea typeface="Gotham Book" charset="0"/>
                <a:cs typeface="Gotham Book" charset="0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34072" y="4946904"/>
              <a:ext cx="332624" cy="959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1557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36296" cy="51435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998464" y="0"/>
            <a:ext cx="3145536" cy="5143500"/>
            <a:chOff x="5998464" y="0"/>
            <a:chExt cx="3145536" cy="5143500"/>
          </a:xfrm>
        </p:grpSpPr>
        <p:sp>
          <p:nvSpPr>
            <p:cNvPr id="13" name="Rectangle 12"/>
            <p:cNvSpPr/>
            <p:nvPr/>
          </p:nvSpPr>
          <p:spPr>
            <a:xfrm>
              <a:off x="6039612" y="0"/>
              <a:ext cx="3104388" cy="5143500"/>
            </a:xfrm>
            <a:prstGeom prst="rect">
              <a:avLst/>
            </a:prstGeom>
            <a:solidFill>
              <a:srgbClr val="2229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998464" y="0"/>
              <a:ext cx="36576" cy="5143500"/>
            </a:xfrm>
            <a:prstGeom prst="rect">
              <a:avLst/>
            </a:prstGeom>
            <a:solidFill>
              <a:srgbClr val="B6B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3"/>
          <p:cNvSpPr txBox="1"/>
          <p:nvPr/>
        </p:nvSpPr>
        <p:spPr>
          <a:xfrm>
            <a:off x="6560372" y="1203598"/>
            <a:ext cx="2188092" cy="9179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2911"/>
              </a:lnSpc>
              <a:defRPr lang="en-US"/>
            </a:pPr>
            <a:r>
              <a:rPr lang="en-US" sz="2800" dirty="0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Deploy happens</a:t>
            </a:r>
            <a:endParaRPr lang="en-US" sz="2800" dirty="0">
              <a:solidFill>
                <a:srgbClr val="FFFFFF"/>
              </a:solidFill>
              <a:latin typeface="Gotham-Bold" charset="77"/>
              <a:ea typeface="Gotham-Bold" charset="77"/>
              <a:cs typeface="Gotham-Bold" charset="77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6567182" y="987574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560372" y="2211710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>
            <a:spLocks noChangeAspect="1"/>
          </p:cNvSpPr>
          <p:nvPr/>
        </p:nvSpPr>
        <p:spPr>
          <a:xfrm>
            <a:off x="7322601" y="3896462"/>
            <a:ext cx="489759" cy="489759"/>
          </a:xfrm>
          <a:prstGeom prst="ellipse">
            <a:avLst/>
          </a:prstGeom>
          <a:solidFill>
            <a:srgbClr val="D15E26"/>
          </a:solidFill>
          <a:ln>
            <a:solidFill>
              <a:srgbClr val="D15E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4293" y="3957001"/>
            <a:ext cx="303589" cy="342942"/>
          </a:xfrm>
          <a:prstGeom prst="rect">
            <a:avLst/>
          </a:prstGeom>
        </p:spPr>
      </p:pic>
      <p:sp>
        <p:nvSpPr>
          <p:cNvPr id="26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04304" y="4834890"/>
            <a:ext cx="2139696" cy="308610"/>
          </a:xfrm>
        </p:spPr>
        <p:txBody>
          <a:bodyPr/>
          <a:lstStyle/>
          <a:p>
            <a:fld id="{9BE53EAB-19D4-B734-27DD-D774E731E175}" type="slidenum">
              <a:rPr lang="uk-UA" sz="800" smtClean="0"/>
              <a:t>9</a:t>
            </a:fld>
            <a:endParaRPr lang="uk-UA" sz="8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7434072" y="4898928"/>
            <a:ext cx="1427227" cy="184666"/>
            <a:chOff x="7434072" y="4898928"/>
            <a:chExt cx="1427227" cy="184666"/>
          </a:xfrm>
        </p:grpSpPr>
        <p:sp>
          <p:nvSpPr>
            <p:cNvPr id="17" name="TextBox 16"/>
            <p:cNvSpPr txBox="1"/>
            <p:nvPr/>
          </p:nvSpPr>
          <p:spPr>
            <a:xfrm>
              <a:off x="7668344" y="4898928"/>
              <a:ext cx="11929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600" dirty="0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| ©2016 </a:t>
              </a:r>
              <a:r>
                <a:rPr lang="en-US" sz="600" dirty="0" err="1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mapp</a:t>
              </a:r>
              <a:r>
                <a:rPr lang="en-US" sz="600" dirty="0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 | </a:t>
              </a:r>
              <a:r>
                <a:rPr lang="en-US" sz="600" dirty="0" err="1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mapp.com</a:t>
              </a:r>
              <a:endParaRPr lang="en-US" sz="600" dirty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4072" y="4946904"/>
              <a:ext cx="320040" cy="922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7077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</TotalTime>
  <Words>910</Words>
  <Application>Microsoft Macintosh PowerPoint</Application>
  <PresentationFormat>On-screen Show (16:9)</PresentationFormat>
  <Paragraphs>209</Paragraphs>
  <Slides>22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Mohr, Nicolas</dc:creator>
  <cp:lastModifiedBy>Adrian Pomilio</cp:lastModifiedBy>
  <cp:revision>99</cp:revision>
  <dcterms:modified xsi:type="dcterms:W3CDTF">2016-09-16T01:17:58Z</dcterms:modified>
</cp:coreProperties>
</file>